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7" r:id="rId2"/>
    <p:sldId id="257" r:id="rId3"/>
    <p:sldId id="268" r:id="rId4"/>
    <p:sldId id="1006" r:id="rId5"/>
    <p:sldId id="294" r:id="rId6"/>
    <p:sldId id="1007" r:id="rId7"/>
    <p:sldId id="1008" r:id="rId8"/>
    <p:sldId id="1009" r:id="rId9"/>
    <p:sldId id="1010" r:id="rId10"/>
    <p:sldId id="1011" r:id="rId11"/>
    <p:sldId id="1013" r:id="rId12"/>
    <p:sldId id="1014" r:id="rId13"/>
    <p:sldId id="286" r:id="rId14"/>
    <p:sldId id="1005" r:id="rId15"/>
    <p:sldId id="269" r:id="rId16"/>
    <p:sldId id="998" r:id="rId17"/>
    <p:sldId id="270" r:id="rId18"/>
    <p:sldId id="271" r:id="rId19"/>
    <p:sldId id="1002" r:id="rId20"/>
    <p:sldId id="272" r:id="rId21"/>
    <p:sldId id="273" r:id="rId22"/>
    <p:sldId id="274" r:id="rId23"/>
    <p:sldId id="275" r:id="rId24"/>
    <p:sldId id="276" r:id="rId25"/>
    <p:sldId id="277" r:id="rId26"/>
    <p:sldId id="1000" r:id="rId27"/>
    <p:sldId id="278" r:id="rId28"/>
    <p:sldId id="1003" r:id="rId29"/>
    <p:sldId id="1004" r:id="rId30"/>
    <p:sldId id="258" r:id="rId31"/>
    <p:sldId id="293" r:id="rId32"/>
    <p:sldId id="1015" r:id="rId33"/>
    <p:sldId id="1016" r:id="rId34"/>
    <p:sldId id="1017" r:id="rId35"/>
    <p:sldId id="29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4.tiff>
</file>

<file path=ppt/media/image5.tiff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11299-2B98-5040-9965-5793E8FB87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2F970-53EE-1347-A440-D2309632ED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9AD91-5B3D-F44B-ADD4-61D5988D8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C711F-6DFF-9449-856C-530369723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27BB3-4477-7E49-ABA1-F5FC84F48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607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CDC99-BF84-D94A-B5C1-43B839C90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8BF556-7522-9444-A9E2-683270DB0A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F1DB4-AEAC-954A-9272-6D37AB9FA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C54EF-3D62-9C4E-A5AE-6B5826638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C670C-190D-C747-8C09-9F84D2231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09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C4EA5F-398F-104E-88B3-1212558626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E8E52A-1A84-4B4C-B919-E180A0E04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E2666-5102-2845-992E-B680E3149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AF43-247B-C947-B76E-FDC1E3F49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54FDE-3F52-1D4E-94D8-8CA30339C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697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AE4FA-7A4B-264B-AC4E-15B652391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3D510-13F8-914F-A11E-99C89DD71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70A3C-5836-FA4B-AAE3-D1642CEE2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71AE8-7799-1C4A-AB18-80A2817F0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99BE-3B10-3B4E-8DD8-7ACFFA3DC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509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2704A-F087-684A-AC88-764716370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1783A7-1374-F24B-B774-00EAF800A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E7C1A-CB06-0B47-996B-2563D95C4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48368-C36F-CE40-AA66-334F68EA2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F1521-1109-D144-BA29-A509935DE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847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BE4BF-5B16-3B4A-B954-20218460F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C7A8B-1D1D-F540-9A2B-2138A934AF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526502-AF3F-8342-942C-1D3C8B30D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7DEF9-D360-4540-BF21-AEB881E4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55C1EF-1A7D-4B49-B91A-6A3EA2C67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0B40A-D2A1-9147-8845-A5C52BA67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32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82E81-10A9-4149-ADC6-35D7EF52C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5BF49-CD9D-5C4F-8CF8-5915DA9ECD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55227A-F627-D84B-B2DE-046439E7E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184EB0-6130-0D49-8051-10A68A3BB3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637AF1-D042-484E-859D-AB67E51730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9FA6C3-3C4D-6549-9FAB-EEDF4EC6F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DC63C0-E832-CB4E-BE27-18506C38E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1D9F73-A726-714E-8E15-C619B5356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75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CDDF-AC6A-CE41-AE0C-4EFF1C1BF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DAC278-C66E-0643-A82A-AA55A872F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406949-2A39-8C40-8C2F-FA88E929A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08F18-A0B5-054C-A9E5-6C68015BC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844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6BEBED-693C-394E-BAFD-DFB8FEFF4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AECBCA-7FD4-BD46-ABFC-917E72D35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E4FBB2-9CF6-E440-826E-6FCC47B23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85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DAF97-0812-694A-9657-6A5809DF6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52F1C-06CE-0C44-BDA4-A2D7CD06DB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C90EBB-A0D2-8043-A26F-0BCE716F0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4DF838-34E4-444A-B07B-DF076689A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A9CFD-A677-2F49-854A-1C9D8C322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887C9-0BF2-5044-8C63-DC67838A9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601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A574E-1383-C146-91C9-AAB3DD790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7BADF7-1322-4A47-8FB6-0512ECE6D8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4C593B-0494-2F48-87BD-1100066C36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FC10CE-0854-294A-BC54-4B4F0F260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047439-0DEA-D742-9F6B-15F5BB2B2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CFA050-5387-1447-A9D1-6BCCF1E3C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68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70AE00-FB58-694E-9589-7AFF038E4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9938C-2AE4-8040-A2CD-8078DF253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E93E5-A4A5-A547-9A01-3832E0CAE4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7F5499-3B20-E44B-A8A9-A89139FAB4EF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D90B9-6280-D74B-BEBF-E6CDE4DD34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5FC30-34EF-004F-9BD8-3E063CCBBA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3C44F-8476-8941-A2DA-22F558656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877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ads2busy.github.io/2012/05/pad_and_chaff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dads2busy.github.io/2012/05/pad_and_chaff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521906D-6DDD-5844-A7E3-FE846D14B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29" y="1303288"/>
            <a:ext cx="9176142" cy="47448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4C2FDCB-1511-6540-9742-80083155D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6022"/>
          </a:xfrm>
        </p:spPr>
        <p:txBody>
          <a:bodyPr>
            <a:normAutofit/>
          </a:bodyPr>
          <a:lstStyle/>
          <a:p>
            <a:r>
              <a:rPr lang="en-US" sz="3200" dirty="0"/>
              <a:t>CLD3 - Data Science Processes for Evidence-Based Policy</a:t>
            </a:r>
          </a:p>
        </p:txBody>
      </p:sp>
    </p:spTree>
    <p:extLst>
      <p:ext uri="{BB962C8B-B14F-4D97-AF65-F5344CB8AC3E}">
        <p14:creationId xmlns:p14="http://schemas.microsoft.com/office/powerpoint/2010/main" val="4140089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873274"/>
            <a:ext cx="4593209" cy="594944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6"/>
            <a:ext cx="10515600" cy="56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Data Science Processes for Evidence-Based Policy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42549" r="30952" b="45732"/>
          <a:stretch/>
        </p:blipFill>
        <p:spPr>
          <a:xfrm>
            <a:off x="1102945" y="3205010"/>
            <a:ext cx="3558068" cy="91440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104964" y="1132885"/>
            <a:ext cx="5029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Data Information Process &amp; Platform</a:t>
            </a:r>
          </a:p>
        </p:txBody>
      </p:sp>
      <p:sp>
        <p:nvSpPr>
          <p:cNvPr id="3" name="Rectangle 2"/>
          <p:cNvSpPr/>
          <p:nvPr/>
        </p:nvSpPr>
        <p:spPr>
          <a:xfrm>
            <a:off x="5927984" y="1739018"/>
            <a:ext cx="5687189" cy="4001095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128588" indent="-128588">
              <a:spcBef>
                <a:spcPts val="135"/>
              </a:spcBef>
              <a:spcAft>
                <a:spcPts val="300"/>
              </a:spcAft>
              <a:buFont typeface="Arial" charset="0"/>
              <a:buChar char="•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The </a:t>
            </a:r>
            <a:r>
              <a:rPr lang="en-US" sz="1400" b="1" dirty="0">
                <a:latin typeface="Helvetica Light" charset="0"/>
                <a:ea typeface="Helvetica Light" charset="0"/>
                <a:cs typeface="Helvetica Light" charset="0"/>
              </a:rPr>
              <a:t>Lexicon</a:t>
            </a: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: an inventory of and history of changes to:</a:t>
            </a:r>
          </a:p>
          <a:p>
            <a:pPr marL="514350" lvl="1" indent="-171450">
              <a:spcBef>
                <a:spcPts val="135"/>
              </a:spcBef>
              <a:spcAft>
                <a:spcPts val="300"/>
              </a:spcAft>
              <a:buFont typeface="Courier New" charset="0"/>
              <a:buChar char="-"/>
            </a:pPr>
            <a:r>
              <a:rPr lang="en-US" sz="1400" b="1" dirty="0">
                <a:solidFill>
                  <a:srgbClr val="385F96"/>
                </a:solidFill>
                <a:latin typeface="Helvetica Light" charset="0"/>
                <a:ea typeface="Helvetica Light" charset="0"/>
                <a:cs typeface="Helvetica Light" charset="0"/>
              </a:rPr>
              <a:t>every available data field in every available data source</a:t>
            </a:r>
          </a:p>
          <a:p>
            <a:pPr marL="514350" lvl="1" indent="-171450">
              <a:spcBef>
                <a:spcPts val="135"/>
              </a:spcBef>
              <a:spcAft>
                <a:spcPts val="300"/>
              </a:spcAft>
              <a:buFont typeface="Courier New" charset="0"/>
              <a:buChar char="-"/>
            </a:pPr>
            <a:r>
              <a:rPr lang="en-US" sz="1400" b="1" dirty="0">
                <a:solidFill>
                  <a:srgbClr val="385F96"/>
                </a:solidFill>
                <a:latin typeface="Helvetica Light" charset="0"/>
                <a:ea typeface="Helvetica Light" charset="0"/>
                <a:cs typeface="Helvetica Light" charset="0"/>
              </a:rPr>
              <a:t>the structure of their storage</a:t>
            </a:r>
          </a:p>
          <a:p>
            <a:pPr marL="514350" lvl="1" indent="-171450">
              <a:spcBef>
                <a:spcPts val="135"/>
              </a:spcBef>
              <a:spcAft>
                <a:spcPts val="300"/>
              </a:spcAft>
              <a:buFont typeface="Courier New" charset="0"/>
              <a:buChar char="-"/>
            </a:pPr>
            <a:r>
              <a:rPr lang="en-US" sz="1400" b="1" dirty="0">
                <a:solidFill>
                  <a:srgbClr val="385F96"/>
                </a:solidFill>
                <a:latin typeface="Helvetica Light" charset="0"/>
                <a:ea typeface="Helvetica Light" charset="0"/>
                <a:cs typeface="Helvetica Light" charset="0"/>
              </a:rPr>
              <a:t>possible values and meanings of the information </a:t>
            </a:r>
          </a:p>
          <a:p>
            <a:pPr marL="514350" lvl="1" indent="-171450">
              <a:spcBef>
                <a:spcPts val="135"/>
              </a:spcBef>
              <a:spcAft>
                <a:spcPts val="300"/>
              </a:spcAft>
              <a:buFont typeface="Courier New" charset="0"/>
              <a:buChar char="-"/>
            </a:pPr>
            <a:r>
              <a:rPr lang="en-US" sz="1400" b="1" dirty="0">
                <a:solidFill>
                  <a:srgbClr val="385F96"/>
                </a:solidFill>
                <a:latin typeface="Helvetica Light" charset="0"/>
                <a:ea typeface="Helvetica Light" charset="0"/>
                <a:cs typeface="Helvetica Light" charset="0"/>
              </a:rPr>
              <a:t>possible transformations of each set of field values from one data source to another another data source</a:t>
            </a:r>
          </a:p>
          <a:p>
            <a:pPr marL="514350" lvl="1" indent="-171450">
              <a:spcBef>
                <a:spcPts val="135"/>
              </a:spcBef>
              <a:spcAft>
                <a:spcPts val="300"/>
              </a:spcAft>
              <a:buFont typeface="Courier New" charset="0"/>
              <a:buChar char="-"/>
            </a:pPr>
            <a:r>
              <a:rPr lang="en-US" sz="1400" b="1" dirty="0">
                <a:solidFill>
                  <a:srgbClr val="385F96"/>
                </a:solidFill>
                <a:latin typeface="Helvetica Light" charset="0"/>
                <a:ea typeface="Helvetica Light" charset="0"/>
                <a:cs typeface="Helvetica Light" charset="0"/>
              </a:rPr>
              <a:t>methods of data source access</a:t>
            </a:r>
          </a:p>
          <a:p>
            <a:pPr marL="514350" lvl="1" indent="-171450">
              <a:spcBef>
                <a:spcPts val="135"/>
              </a:spcBef>
              <a:spcAft>
                <a:spcPts val="300"/>
              </a:spcAft>
              <a:buFont typeface="Courier New" charset="0"/>
              <a:buChar char="-"/>
            </a:pPr>
            <a:r>
              <a:rPr lang="en-US" sz="1400" b="1" dirty="0">
                <a:solidFill>
                  <a:srgbClr val="385F96"/>
                </a:solidFill>
                <a:latin typeface="Helvetica Light" charset="0"/>
                <a:ea typeface="Helvetica Light" charset="0"/>
                <a:cs typeface="Helvetica Light" charset="0"/>
              </a:rPr>
              <a:t>matching algorithms and how they are to be used in conjunction with possible field value transformations</a:t>
            </a:r>
          </a:p>
          <a:p>
            <a:pPr marL="171450" indent="-171450">
              <a:spcBef>
                <a:spcPts val="135"/>
              </a:spcBef>
              <a:spcAft>
                <a:spcPts val="300"/>
              </a:spcAft>
              <a:buFont typeface="Arial" charset="0"/>
              <a:buChar char="•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Provides fundamental functions for the operation of the framework and is a </a:t>
            </a:r>
            <a:r>
              <a:rPr lang="en-US" sz="1400" b="1" dirty="0">
                <a:latin typeface="Helvetica Light" charset="0"/>
                <a:ea typeface="Helvetica Light" charset="0"/>
                <a:cs typeface="Helvetica Light" charset="0"/>
              </a:rPr>
              <a:t>requirement</a:t>
            </a: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 that the data information be collected from all partner communities</a:t>
            </a:r>
          </a:p>
          <a:p>
            <a:pPr marL="171450" indent="-171450">
              <a:spcBef>
                <a:spcPts val="135"/>
              </a:spcBef>
              <a:spcAft>
                <a:spcPts val="300"/>
              </a:spcAft>
              <a:buFont typeface="Arial" charset="0"/>
              <a:buChar char="•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Enables removal of much complexity required for high quality data linkage</a:t>
            </a:r>
          </a:p>
          <a:p>
            <a:pPr marL="628650" lvl="1" indent="-171450">
              <a:spcBef>
                <a:spcPts val="135"/>
              </a:spcBef>
              <a:spcAft>
                <a:spcPts val="300"/>
              </a:spcAft>
              <a:buFont typeface="Arial" charset="0"/>
              <a:buChar char="•"/>
            </a:pPr>
            <a:r>
              <a:rPr lang="en-US" sz="1400" b="1" dirty="0">
                <a:solidFill>
                  <a:srgbClr val="385F96"/>
                </a:solidFill>
                <a:latin typeface="Helvetica Light" charset="0"/>
                <a:ea typeface="Helvetica Light" charset="0"/>
                <a:cs typeface="Helvetica Light" charset="0"/>
              </a:rPr>
              <a:t>i.e. No enforcing data standardization schemes on data partners</a:t>
            </a:r>
          </a:p>
        </p:txBody>
      </p:sp>
    </p:spTree>
    <p:extLst>
      <p:ext uri="{BB962C8B-B14F-4D97-AF65-F5344CB8AC3E}">
        <p14:creationId xmlns:p14="http://schemas.microsoft.com/office/powerpoint/2010/main" val="3097034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873274"/>
            <a:ext cx="4593209" cy="594944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6"/>
            <a:ext cx="10515600" cy="56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Data Science Processes for Evidence-Based Policy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42549" r="30952" b="45732"/>
          <a:stretch/>
        </p:blipFill>
        <p:spPr>
          <a:xfrm>
            <a:off x="1102945" y="3205010"/>
            <a:ext cx="3558068" cy="91440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104964" y="1132885"/>
            <a:ext cx="5029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Data Information Process &amp; Platform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6202514" y="2174665"/>
            <a:ext cx="4932127" cy="3658915"/>
            <a:chOff x="594175" y="1524000"/>
            <a:chExt cx="7864025" cy="4953000"/>
          </a:xfrm>
        </p:grpSpPr>
        <p:grpSp>
          <p:nvGrpSpPr>
            <p:cNvPr id="9" name="Group 8"/>
            <p:cNvGrpSpPr/>
            <p:nvPr/>
          </p:nvGrpSpPr>
          <p:grpSpPr>
            <a:xfrm>
              <a:off x="1630518" y="2486028"/>
              <a:ext cx="2962973" cy="3088424"/>
              <a:chOff x="1593603" y="2449550"/>
              <a:chExt cx="2962973" cy="3088424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2041976" y="5358625"/>
                <a:ext cx="2514600" cy="179349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 sz="900" dirty="0">
                  <a:latin typeface="Gill Sans Light"/>
                  <a:cs typeface="Gill Sans Light"/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2008361" y="2449550"/>
                <a:ext cx="2514600" cy="179349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sz="100" dirty="0">
                    <a:latin typeface="Gill Sans Light"/>
                    <a:cs typeface="Gill Sans Light"/>
                  </a:rPr>
                  <a:t>Firewall</a:t>
                </a:r>
                <a:endParaRPr lang="en-US" sz="900" dirty="0">
                  <a:latin typeface="Gill Sans Light"/>
                  <a:cs typeface="Gill Sans Light"/>
                </a:endParaRPr>
              </a:p>
            </p:txBody>
          </p:sp>
          <p:sp>
            <p:nvSpPr>
              <p:cNvPr id="81" name="Rectangle 80"/>
              <p:cNvSpPr/>
              <p:nvPr/>
            </p:nvSpPr>
            <p:spPr>
              <a:xfrm rot="16200000">
                <a:off x="425978" y="3948227"/>
                <a:ext cx="2514600" cy="179349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 sz="900" dirty="0">
                  <a:latin typeface="Gill Sans Light"/>
                  <a:cs typeface="Gill Sans Light"/>
                </a:endParaRPr>
              </a:p>
            </p:txBody>
          </p:sp>
        </p:grpSp>
        <p:sp>
          <p:nvSpPr>
            <p:cNvPr id="10" name="Rectangle 9"/>
            <p:cNvSpPr/>
            <p:nvPr/>
          </p:nvSpPr>
          <p:spPr>
            <a:xfrm>
              <a:off x="2520388" y="1524000"/>
              <a:ext cx="1524000" cy="6858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Gill Sans Light"/>
                  <a:cs typeface="Gill Sans Light"/>
                </a:rPr>
                <a:t>Social Service Agency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507155" y="5791200"/>
              <a:ext cx="1524000" cy="6858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Gill Sans Light"/>
                  <a:cs typeface="Gill Sans Light"/>
                </a:rPr>
                <a:t>Employment</a:t>
              </a:r>
              <a:br>
                <a:rPr lang="en-US" sz="800" dirty="0">
                  <a:latin typeface="Gill Sans Light"/>
                  <a:cs typeface="Gill Sans Light"/>
                </a:rPr>
              </a:br>
              <a:r>
                <a:rPr lang="en-US" sz="800" dirty="0">
                  <a:latin typeface="Gill Sans Light"/>
                  <a:cs typeface="Gill Sans Light"/>
                </a:rPr>
                <a:t>Agency</a:t>
              </a:r>
            </a:p>
          </p:txBody>
        </p:sp>
        <p:sp>
          <p:nvSpPr>
            <p:cNvPr id="12" name="Hexagon 11"/>
            <p:cNvSpPr/>
            <p:nvPr/>
          </p:nvSpPr>
          <p:spPr>
            <a:xfrm>
              <a:off x="2748987" y="2274112"/>
              <a:ext cx="1066800" cy="533400"/>
            </a:xfrm>
            <a:prstGeom prst="hexagon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latin typeface="Gill Sans Light"/>
                  <a:cs typeface="Gill Sans Light"/>
                </a:rPr>
                <a:t>Data</a:t>
              </a:r>
              <a:br>
                <a:rPr lang="en-US" sz="600" dirty="0">
                  <a:latin typeface="Gill Sans Light"/>
                  <a:cs typeface="Gill Sans Light"/>
                </a:rPr>
              </a:br>
              <a:r>
                <a:rPr lang="en-US" sz="600" dirty="0">
                  <a:latin typeface="Gill Sans Light"/>
                  <a:cs typeface="Gill Sans Light"/>
                </a:rPr>
                <a:t>Adapter</a:t>
              </a:r>
            </a:p>
          </p:txBody>
        </p:sp>
        <p:sp>
          <p:nvSpPr>
            <p:cNvPr id="13" name="Hexagon 12"/>
            <p:cNvSpPr/>
            <p:nvPr/>
          </p:nvSpPr>
          <p:spPr>
            <a:xfrm>
              <a:off x="2748988" y="5181600"/>
              <a:ext cx="1066798" cy="533400"/>
            </a:xfrm>
            <a:prstGeom prst="hexagon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>
                <a:latin typeface="Gill Sans Light"/>
                <a:cs typeface="Gill Sans Light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635617" y="3505200"/>
              <a:ext cx="1311359" cy="990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Gill Sans Light"/>
                  <a:cs typeface="Gill Sans Light"/>
                </a:rPr>
                <a:t>Probabilistic Matching</a:t>
              </a:r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3151361" y="2895600"/>
              <a:ext cx="228600" cy="419100"/>
            </a:xfrm>
            <a:prstGeom prst="down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latin typeface="Gill Sans Light"/>
                <a:cs typeface="Gill Sans Ligh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465837" y="2845713"/>
              <a:ext cx="1160893" cy="333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00" dirty="0">
                  <a:latin typeface="Gill Sans Light"/>
                  <a:cs typeface="Gill Sans Light"/>
                </a:rPr>
                <a:t>Ordered and Chaffed</a:t>
              </a:r>
              <a:br>
                <a:rPr lang="en-US" sz="500" dirty="0">
                  <a:latin typeface="Gill Sans Light"/>
                  <a:cs typeface="Gill Sans Light"/>
                </a:rPr>
              </a:br>
              <a:r>
                <a:rPr lang="en-US" sz="500" dirty="0">
                  <a:latin typeface="Gill Sans Light"/>
                  <a:cs typeface="Gill Sans Light"/>
                </a:rPr>
                <a:t>One-Way Hashes</a:t>
              </a: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5637336" y="1600200"/>
              <a:ext cx="2820864" cy="1371600"/>
              <a:chOff x="5637336" y="1600200"/>
              <a:chExt cx="2820864" cy="137160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5637336" y="1600200"/>
                <a:ext cx="2820864" cy="3048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Gill Sans Light"/>
                    <a:cs typeface="Gill Sans Light"/>
                  </a:rPr>
                  <a:t>Social Service Data</a:t>
                </a:r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5637336" y="1905000"/>
                <a:ext cx="2820864" cy="1066800"/>
                <a:chOff x="4549698" y="1466850"/>
                <a:chExt cx="2820864" cy="1066800"/>
              </a:xfrm>
            </p:grpSpPr>
            <p:sp>
              <p:nvSpPr>
                <p:cNvPr id="63" name="Rectangle 62"/>
                <p:cNvSpPr/>
                <p:nvPr/>
              </p:nvSpPr>
              <p:spPr>
                <a:xfrm>
                  <a:off x="4549698" y="146685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latin typeface="Gill Sans Light"/>
                      <a:cs typeface="Gill Sans Light"/>
                    </a:rPr>
                    <a:t>NewID</a:t>
                  </a:r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>
                  <a:off x="5254914" y="146685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latin typeface="Gill Sans Light"/>
                      <a:cs typeface="Gill Sans Light"/>
                    </a:rPr>
                    <a:t>Gen</a:t>
                  </a:r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5960130" y="146685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latin typeface="Gill Sans Light"/>
                      <a:cs typeface="Gill Sans Light"/>
                    </a:rPr>
                    <a:t>FIPS</a:t>
                  </a:r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6665346" y="146685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latin typeface="Gill Sans Light"/>
                      <a:cs typeface="Gill Sans Light"/>
                    </a:rPr>
                    <a:t>SES</a:t>
                  </a:r>
                </a:p>
              </p:txBody>
            </p:sp>
            <p:sp>
              <p:nvSpPr>
                <p:cNvPr id="67" name="Rectangle 66"/>
                <p:cNvSpPr/>
                <p:nvPr/>
              </p:nvSpPr>
              <p:spPr>
                <a:xfrm>
                  <a:off x="4549698" y="17335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7</a:t>
                  </a:r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>
                  <a:off x="5254914" y="17335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F</a:t>
                  </a:r>
                </a:p>
              </p:txBody>
            </p:sp>
            <p:sp>
              <p:nvSpPr>
                <p:cNvPr id="69" name="Rectangle 68"/>
                <p:cNvSpPr/>
                <p:nvPr/>
              </p:nvSpPr>
              <p:spPr>
                <a:xfrm>
                  <a:off x="5960130" y="17335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51059</a:t>
                  </a:r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>
                  <a:off x="6665346" y="17335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Med</a:t>
                  </a:r>
                </a:p>
              </p:txBody>
            </p:sp>
            <p:sp>
              <p:nvSpPr>
                <p:cNvPr id="71" name="Rectangle 70"/>
                <p:cNvSpPr/>
                <p:nvPr/>
              </p:nvSpPr>
              <p:spPr>
                <a:xfrm>
                  <a:off x="4549698" y="20002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2</a:t>
                  </a:r>
                </a:p>
              </p:txBody>
            </p:sp>
            <p:sp>
              <p:nvSpPr>
                <p:cNvPr id="72" name="Rectangle 71"/>
                <p:cNvSpPr/>
                <p:nvPr/>
              </p:nvSpPr>
              <p:spPr>
                <a:xfrm>
                  <a:off x="5254914" y="20002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F</a:t>
                  </a:r>
                </a:p>
              </p:txBody>
            </p:sp>
            <p:sp>
              <p:nvSpPr>
                <p:cNvPr id="73" name="Rectangle 72"/>
                <p:cNvSpPr/>
                <p:nvPr/>
              </p:nvSpPr>
              <p:spPr>
                <a:xfrm>
                  <a:off x="5960130" y="20002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51059</a:t>
                  </a:r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6665346" y="20002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Low</a:t>
                  </a:r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4549698" y="22669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9</a:t>
                  </a:r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5254914" y="22669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M</a:t>
                  </a:r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5960130" y="22669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51059</a:t>
                  </a:r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6665346" y="2266950"/>
                  <a:ext cx="705216" cy="2667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High</a:t>
                  </a:r>
                </a:p>
              </p:txBody>
            </p:sp>
          </p:grpSp>
        </p:grpSp>
        <p:grpSp>
          <p:nvGrpSpPr>
            <p:cNvPr id="18" name="Group 17"/>
            <p:cNvGrpSpPr/>
            <p:nvPr/>
          </p:nvGrpSpPr>
          <p:grpSpPr>
            <a:xfrm>
              <a:off x="5637336" y="3276600"/>
              <a:ext cx="2820864" cy="1371600"/>
              <a:chOff x="5637336" y="3276600"/>
              <a:chExt cx="2820864" cy="1371600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5637336" y="3276600"/>
                <a:ext cx="2820864" cy="3048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Gill Sans Light"/>
                    <a:cs typeface="Gill Sans Light"/>
                  </a:rPr>
                  <a:t>Education Data</a:t>
                </a:r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5637336" y="3581400"/>
                <a:ext cx="2820864" cy="1066800"/>
                <a:chOff x="4476384" y="3581400"/>
                <a:chExt cx="2820864" cy="1066800"/>
              </a:xfrm>
            </p:grpSpPr>
            <p:sp>
              <p:nvSpPr>
                <p:cNvPr id="45" name="Rectangle 44"/>
                <p:cNvSpPr/>
                <p:nvPr/>
              </p:nvSpPr>
              <p:spPr>
                <a:xfrm>
                  <a:off x="4476384" y="358140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latin typeface="Gill Sans Light"/>
                      <a:cs typeface="Gill Sans Light"/>
                    </a:rPr>
                    <a:t>NewID</a:t>
                  </a:r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>
                  <a:off x="5181600" y="358140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latin typeface="Gill Sans Light"/>
                      <a:cs typeface="Gill Sans Light"/>
                    </a:rPr>
                    <a:t>Attend</a:t>
                  </a:r>
                </a:p>
              </p:txBody>
            </p:sp>
            <p:sp>
              <p:nvSpPr>
                <p:cNvPr id="47" name="Rectangle 46"/>
                <p:cNvSpPr/>
                <p:nvPr/>
              </p:nvSpPr>
              <p:spPr>
                <a:xfrm>
                  <a:off x="5886816" y="358140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latin typeface="Gill Sans Light"/>
                      <a:cs typeface="Gill Sans Light"/>
                    </a:rPr>
                    <a:t>ACT</a:t>
                  </a:r>
                </a:p>
              </p:txBody>
            </p:sp>
            <p:sp>
              <p:nvSpPr>
                <p:cNvPr id="48" name="Rectangle 47"/>
                <p:cNvSpPr/>
                <p:nvPr/>
              </p:nvSpPr>
              <p:spPr>
                <a:xfrm>
                  <a:off x="6592032" y="358140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latin typeface="Gill Sans Light"/>
                      <a:cs typeface="Gill Sans Light"/>
                    </a:rPr>
                    <a:t>SAT</a:t>
                  </a:r>
                </a:p>
              </p:txBody>
            </p:sp>
            <p:sp>
              <p:nvSpPr>
                <p:cNvPr id="49" name="Rectangle 48"/>
                <p:cNvSpPr/>
                <p:nvPr/>
              </p:nvSpPr>
              <p:spPr>
                <a:xfrm>
                  <a:off x="4476384" y="38481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7</a:t>
                  </a:r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5181600" y="38481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.97</a:t>
                  </a:r>
                </a:p>
              </p:txBody>
            </p:sp>
            <p:sp>
              <p:nvSpPr>
                <p:cNvPr id="51" name="Rectangle 50"/>
                <p:cNvSpPr/>
                <p:nvPr/>
              </p:nvSpPr>
              <p:spPr>
                <a:xfrm>
                  <a:off x="5886816" y="38481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32</a:t>
                  </a:r>
                </a:p>
              </p:txBody>
            </p:sp>
            <p:sp>
              <p:nvSpPr>
                <p:cNvPr id="52" name="Rectangle 51"/>
                <p:cNvSpPr/>
                <p:nvPr/>
              </p:nvSpPr>
              <p:spPr>
                <a:xfrm>
                  <a:off x="6592032" y="38481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1580</a:t>
                  </a:r>
                </a:p>
              </p:txBody>
            </p:sp>
            <p:sp>
              <p:nvSpPr>
                <p:cNvPr id="53" name="Rectangle 52"/>
                <p:cNvSpPr/>
                <p:nvPr/>
              </p:nvSpPr>
              <p:spPr>
                <a:xfrm>
                  <a:off x="4476384" y="41148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2</a:t>
                  </a:r>
                </a:p>
              </p:txBody>
            </p:sp>
            <p:sp>
              <p:nvSpPr>
                <p:cNvPr id="54" name="Rectangle 53"/>
                <p:cNvSpPr/>
                <p:nvPr/>
              </p:nvSpPr>
              <p:spPr>
                <a:xfrm>
                  <a:off x="5181600" y="41148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.71</a:t>
                  </a:r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5886816" y="41148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18</a:t>
                  </a:r>
                </a:p>
              </p:txBody>
            </p:sp>
            <p:sp>
              <p:nvSpPr>
                <p:cNvPr id="56" name="Rectangle 55"/>
                <p:cNvSpPr/>
                <p:nvPr/>
              </p:nvSpPr>
              <p:spPr>
                <a:xfrm>
                  <a:off x="6592032" y="41148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2110</a:t>
                  </a: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4476384" y="43815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9</a:t>
                  </a:r>
                </a:p>
              </p:txBody>
            </p:sp>
            <p:sp>
              <p:nvSpPr>
                <p:cNvPr id="58" name="Rectangle 57"/>
                <p:cNvSpPr/>
                <p:nvPr/>
              </p:nvSpPr>
              <p:spPr>
                <a:xfrm>
                  <a:off x="5181600" y="43815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.86</a:t>
                  </a:r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5886816" y="43815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22</a:t>
                  </a:r>
                </a:p>
              </p:txBody>
            </p:sp>
            <p:sp>
              <p:nvSpPr>
                <p:cNvPr id="60" name="Rectangle 59"/>
                <p:cNvSpPr/>
                <p:nvPr/>
              </p:nvSpPr>
              <p:spPr>
                <a:xfrm>
                  <a:off x="6592032" y="43815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1360</a:t>
                  </a:r>
                </a:p>
              </p:txBody>
            </p:sp>
          </p:grpSp>
        </p:grpSp>
        <p:sp>
          <p:nvSpPr>
            <p:cNvPr id="19" name="Rectangle 18"/>
            <p:cNvSpPr/>
            <p:nvPr/>
          </p:nvSpPr>
          <p:spPr>
            <a:xfrm rot="16200000">
              <a:off x="175075" y="3657600"/>
              <a:ext cx="1524000" cy="6858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latin typeface="Gill Sans Light"/>
                  <a:cs typeface="Gill Sans Light"/>
                </a:rPr>
                <a:t>Education</a:t>
              </a:r>
              <a:br>
                <a:rPr lang="en-US" sz="800" dirty="0">
                  <a:latin typeface="Gill Sans Light"/>
                  <a:cs typeface="Gill Sans Light"/>
                </a:rPr>
              </a:br>
              <a:r>
                <a:rPr lang="en-US" sz="800" dirty="0">
                  <a:latin typeface="Gill Sans Light"/>
                  <a:cs typeface="Gill Sans Light"/>
                </a:rPr>
                <a:t>Agency</a:t>
              </a:r>
            </a:p>
          </p:txBody>
        </p:sp>
        <p:sp>
          <p:nvSpPr>
            <p:cNvPr id="20" name="Down Arrow 19"/>
            <p:cNvSpPr/>
            <p:nvPr/>
          </p:nvSpPr>
          <p:spPr>
            <a:xfrm rot="16200000">
              <a:off x="2137226" y="3828352"/>
              <a:ext cx="228600" cy="419100"/>
            </a:xfrm>
            <a:prstGeom prst="down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latin typeface="Gill Sans Light"/>
                <a:cs typeface="Gill Sans Light"/>
              </a:endParaRPr>
            </a:p>
          </p:txBody>
        </p:sp>
        <p:sp>
          <p:nvSpPr>
            <p:cNvPr id="21" name="Down Arrow 20"/>
            <p:cNvSpPr/>
            <p:nvPr/>
          </p:nvSpPr>
          <p:spPr>
            <a:xfrm rot="10800000">
              <a:off x="3154855" y="4683512"/>
              <a:ext cx="228600" cy="419100"/>
            </a:xfrm>
            <a:prstGeom prst="down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latin typeface="Gill Sans Light"/>
                <a:cs typeface="Gill Sans Light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5637336" y="4950766"/>
              <a:ext cx="2820864" cy="1371600"/>
              <a:chOff x="5637336" y="4950766"/>
              <a:chExt cx="2820864" cy="1371600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5637336" y="4950766"/>
                <a:ext cx="2820864" cy="3048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Gill Sans Light"/>
                    <a:cs typeface="Gill Sans Light"/>
                  </a:rPr>
                  <a:t>Employment Data</a:t>
                </a: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5637336" y="5255566"/>
                <a:ext cx="2820864" cy="1066800"/>
                <a:chOff x="4476384" y="3581400"/>
                <a:chExt cx="2820864" cy="1066800"/>
              </a:xfrm>
            </p:grpSpPr>
            <p:sp>
              <p:nvSpPr>
                <p:cNvPr id="27" name="Rectangle 26"/>
                <p:cNvSpPr/>
                <p:nvPr/>
              </p:nvSpPr>
              <p:spPr>
                <a:xfrm>
                  <a:off x="4476384" y="358140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latin typeface="Gill Sans Light"/>
                      <a:cs typeface="Gill Sans Light"/>
                    </a:rPr>
                    <a:t>NewID</a:t>
                  </a:r>
                </a:p>
              </p:txBody>
            </p:sp>
            <p:sp>
              <p:nvSpPr>
                <p:cNvPr id="28" name="Rectangle 27"/>
                <p:cNvSpPr/>
                <p:nvPr/>
              </p:nvSpPr>
              <p:spPr>
                <a:xfrm>
                  <a:off x="5181600" y="358140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latin typeface="Gill Sans Light"/>
                      <a:cs typeface="Gill Sans Light"/>
                    </a:rPr>
                    <a:t>Type</a:t>
                  </a:r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5886816" y="358140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latin typeface="Gill Sans Light"/>
                      <a:cs typeface="Gill Sans Light"/>
                    </a:rPr>
                    <a:t>Length</a:t>
                  </a:r>
                </a:p>
              </p:txBody>
            </p:sp>
            <p:sp>
              <p:nvSpPr>
                <p:cNvPr id="30" name="Rectangle 29"/>
                <p:cNvSpPr/>
                <p:nvPr/>
              </p:nvSpPr>
              <p:spPr>
                <a:xfrm>
                  <a:off x="6592032" y="3581400"/>
                  <a:ext cx="705216" cy="2667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 err="1">
                      <a:latin typeface="Gill Sans Light"/>
                      <a:cs typeface="Gill Sans Light"/>
                    </a:rPr>
                    <a:t>perHr</a:t>
                  </a:r>
                  <a:endParaRPr lang="en-US" sz="700" dirty="0">
                    <a:latin typeface="Gill Sans Light"/>
                    <a:cs typeface="Gill Sans Light"/>
                  </a:endParaRPr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>
                  <a:off x="4476384" y="38481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7</a:t>
                  </a:r>
                </a:p>
              </p:txBody>
            </p:sp>
            <p:sp>
              <p:nvSpPr>
                <p:cNvPr id="32" name="Rectangle 31"/>
                <p:cNvSpPr/>
                <p:nvPr/>
              </p:nvSpPr>
              <p:spPr>
                <a:xfrm>
                  <a:off x="5181600" y="38481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0310</a:t>
                  </a:r>
                </a:p>
              </p:txBody>
            </p:sp>
            <p:sp>
              <p:nvSpPr>
                <p:cNvPr id="33" name="Rectangle 32"/>
                <p:cNvSpPr/>
                <p:nvPr/>
              </p:nvSpPr>
              <p:spPr>
                <a:xfrm>
                  <a:off x="5886816" y="38481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36</a:t>
                  </a:r>
                </a:p>
              </p:txBody>
            </p:sp>
            <p:sp>
              <p:nvSpPr>
                <p:cNvPr id="34" name="Rectangle 33"/>
                <p:cNvSpPr/>
                <p:nvPr/>
              </p:nvSpPr>
              <p:spPr>
                <a:xfrm>
                  <a:off x="6592032" y="38481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16.25</a:t>
                  </a:r>
                </a:p>
              </p:txBody>
            </p:sp>
            <p:sp>
              <p:nvSpPr>
                <p:cNvPr id="35" name="Rectangle 34"/>
                <p:cNvSpPr/>
                <p:nvPr/>
              </p:nvSpPr>
              <p:spPr>
                <a:xfrm>
                  <a:off x="4476384" y="41148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2</a:t>
                  </a:r>
                </a:p>
              </p:txBody>
            </p:sp>
            <p:sp>
              <p:nvSpPr>
                <p:cNvPr id="36" name="Rectangle 35"/>
                <p:cNvSpPr/>
                <p:nvPr/>
              </p:nvSpPr>
              <p:spPr>
                <a:xfrm>
                  <a:off x="5181600" y="41148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0340</a:t>
                  </a:r>
                </a:p>
              </p:txBody>
            </p:sp>
            <p:sp>
              <p:nvSpPr>
                <p:cNvPr id="37" name="Rectangle 36"/>
                <p:cNvSpPr/>
                <p:nvPr/>
              </p:nvSpPr>
              <p:spPr>
                <a:xfrm>
                  <a:off x="5886816" y="41148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6</a:t>
                  </a:r>
                </a:p>
              </p:txBody>
            </p:sp>
            <p:sp>
              <p:nvSpPr>
                <p:cNvPr id="38" name="Rectangle 37"/>
                <p:cNvSpPr/>
                <p:nvPr/>
              </p:nvSpPr>
              <p:spPr>
                <a:xfrm>
                  <a:off x="6592032" y="41148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22.50</a:t>
                  </a:r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>
                  <a:off x="4476384" y="43815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9</a:t>
                  </a:r>
                </a:p>
              </p:txBody>
            </p:sp>
            <p:sp>
              <p:nvSpPr>
                <p:cNvPr id="40" name="Rectangle 39"/>
                <p:cNvSpPr/>
                <p:nvPr/>
              </p:nvSpPr>
              <p:spPr>
                <a:xfrm>
                  <a:off x="5181600" y="43815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7800</a:t>
                  </a:r>
                </a:p>
              </p:txBody>
            </p:sp>
            <p:sp>
              <p:nvSpPr>
                <p:cNvPr id="41" name="Rectangle 40"/>
                <p:cNvSpPr/>
                <p:nvPr/>
              </p:nvSpPr>
              <p:spPr>
                <a:xfrm>
                  <a:off x="5886816" y="43815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21</a:t>
                  </a:r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6592032" y="4381500"/>
                  <a:ext cx="705216" cy="2667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700" dirty="0">
                      <a:solidFill>
                        <a:schemeClr val="tx1"/>
                      </a:solidFill>
                      <a:latin typeface="Gill Sans Light"/>
                      <a:cs typeface="Gill Sans Light"/>
                    </a:rPr>
                    <a:t>13.75</a:t>
                  </a:r>
                </a:p>
              </p:txBody>
            </p:sp>
          </p:grpSp>
        </p:grpSp>
        <p:sp>
          <p:nvSpPr>
            <p:cNvPr id="23" name="Right Arrow 22"/>
            <p:cNvSpPr/>
            <p:nvPr/>
          </p:nvSpPr>
          <p:spPr>
            <a:xfrm>
              <a:off x="4500659" y="3637851"/>
              <a:ext cx="677821" cy="800100"/>
            </a:xfrm>
            <a:prstGeom prst="right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latin typeface="Gill Sans Light"/>
                <a:cs typeface="Gill Sans Light"/>
              </a:endParaRPr>
            </a:p>
          </p:txBody>
        </p:sp>
        <p:sp>
          <p:nvSpPr>
            <p:cNvPr id="24" name="Hexagon 23"/>
            <p:cNvSpPr/>
            <p:nvPr/>
          </p:nvSpPr>
          <p:spPr>
            <a:xfrm rot="16200000">
              <a:off x="1294298" y="3771202"/>
              <a:ext cx="777959" cy="533400"/>
            </a:xfrm>
            <a:prstGeom prst="hexagon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>
                <a:latin typeface="Gill Sans Light"/>
                <a:cs typeface="Gill Sans Light"/>
              </a:endParaRPr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6324123" y="1704673"/>
            <a:ext cx="5029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Federated Data Linkage</a:t>
            </a:r>
          </a:p>
        </p:txBody>
      </p:sp>
      <p:sp>
        <p:nvSpPr>
          <p:cNvPr id="83" name="Rectangle 82"/>
          <p:cNvSpPr/>
          <p:nvPr/>
        </p:nvSpPr>
        <p:spPr>
          <a:xfrm>
            <a:off x="4766841" y="6142438"/>
            <a:ext cx="45720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Helvetica Neue" charset="0"/>
              </a:rPr>
              <a:t>Schroeder, A.D. (2012). </a:t>
            </a:r>
            <a:r>
              <a:rPr lang="en-US" sz="700" dirty="0">
                <a:solidFill>
                  <a:srgbClr val="008000"/>
                </a:solidFill>
                <a:latin typeface="Helvetica Neue" charset="0"/>
                <a:hlinkClick r:id="rId3"/>
              </a:rPr>
              <a:t>Pad and Chaff: Secure Approximate String Matching in Private Record Linkage</a:t>
            </a:r>
            <a:r>
              <a:rPr lang="en-US" sz="700" dirty="0">
                <a:solidFill>
                  <a:srgbClr val="333333"/>
                </a:solidFill>
                <a:latin typeface="Helvetica Neue" charset="0"/>
              </a:rPr>
              <a:t>. Proceedings of the 14th International Conference on Information Integration and Web-based Applications and Services (</a:t>
            </a:r>
            <a:r>
              <a:rPr lang="en-US" sz="700" dirty="0" err="1">
                <a:solidFill>
                  <a:srgbClr val="333333"/>
                </a:solidFill>
                <a:latin typeface="Helvetica Neue" charset="0"/>
              </a:rPr>
              <a:t>iiWAS</a:t>
            </a:r>
            <a:r>
              <a:rPr lang="en-US" sz="700" dirty="0">
                <a:solidFill>
                  <a:srgbClr val="333333"/>
                </a:solidFill>
                <a:latin typeface="Helvetica Neue" charset="0"/>
              </a:rPr>
              <a:t> '12). pp. 121-125. DOI=10.1145/2428736.2428757. ACM, New York, NY, USA.</a:t>
            </a:r>
            <a:endParaRPr lang="en-US" sz="700" b="0" i="0" dirty="0">
              <a:solidFill>
                <a:srgbClr val="333333"/>
              </a:solidFill>
              <a:effectLst/>
              <a:latin typeface="Helvetica Neue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262675" y="6139955"/>
            <a:ext cx="234391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Helvetica Light" charset="0"/>
                <a:ea typeface="Helvetica Light" charset="0"/>
                <a:cs typeface="Helvetica Light" charset="0"/>
              </a:rPr>
              <a:t>https://</a:t>
            </a:r>
            <a:r>
              <a:rPr lang="en-US" sz="700" dirty="0" err="1">
                <a:latin typeface="Helvetica Light" charset="0"/>
                <a:ea typeface="Helvetica Light" charset="0"/>
                <a:cs typeface="Helvetica Light" charset="0"/>
              </a:rPr>
              <a:t>github.com</a:t>
            </a:r>
            <a:r>
              <a:rPr lang="en-US" sz="700" dirty="0">
                <a:latin typeface="Helvetica Light" charset="0"/>
                <a:ea typeface="Helvetica Light" charset="0"/>
                <a:cs typeface="Helvetica Light" charset="0"/>
              </a:rPr>
              <a:t>/dads2busy/</a:t>
            </a:r>
            <a:r>
              <a:rPr lang="en-US" sz="700" dirty="0" err="1">
                <a:latin typeface="Helvetica Light" charset="0"/>
                <a:ea typeface="Helvetica Light" charset="0"/>
                <a:cs typeface="Helvetica Light" charset="0"/>
              </a:rPr>
              <a:t>SAFRLink-DataAdapter</a:t>
            </a:r>
            <a:endParaRPr lang="en-US" sz="700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9262675" y="6280228"/>
            <a:ext cx="3048000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github.com</a:t>
            </a:r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/dads2busy/</a:t>
            </a:r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SAFRLink</a:t>
            </a:r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-Identity</a:t>
            </a:r>
          </a:p>
        </p:txBody>
      </p:sp>
      <p:sp>
        <p:nvSpPr>
          <p:cNvPr id="86" name="Rectangle 85"/>
          <p:cNvSpPr/>
          <p:nvPr/>
        </p:nvSpPr>
        <p:spPr>
          <a:xfrm>
            <a:off x="9262675" y="6420501"/>
            <a:ext cx="2526390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github.com</a:t>
            </a:r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/dads2busy/</a:t>
            </a:r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SAFRLink</a:t>
            </a:r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-Crypto</a:t>
            </a:r>
          </a:p>
        </p:txBody>
      </p:sp>
    </p:spTree>
    <p:extLst>
      <p:ext uri="{BB962C8B-B14F-4D97-AF65-F5344CB8AC3E}">
        <p14:creationId xmlns:p14="http://schemas.microsoft.com/office/powerpoint/2010/main" val="2389182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873274"/>
            <a:ext cx="4593209" cy="594944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6"/>
            <a:ext cx="10515600" cy="56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Data Science Processes for Evidence-Based Policy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42549" r="30952" b="45732"/>
          <a:stretch/>
        </p:blipFill>
        <p:spPr>
          <a:xfrm>
            <a:off x="1102945" y="3205010"/>
            <a:ext cx="3558068" cy="91440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104964" y="1132885"/>
            <a:ext cx="5029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Data Information Process &amp; Platform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6324123" y="1704673"/>
            <a:ext cx="5029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Federated Data Linkage</a:t>
            </a:r>
          </a:p>
        </p:txBody>
      </p:sp>
      <p:sp>
        <p:nvSpPr>
          <p:cNvPr id="83" name="Rectangle 82"/>
          <p:cNvSpPr/>
          <p:nvPr/>
        </p:nvSpPr>
        <p:spPr>
          <a:xfrm>
            <a:off x="4766841" y="6142438"/>
            <a:ext cx="45720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333333"/>
                </a:solidFill>
                <a:latin typeface="Helvetica Neue" charset="0"/>
              </a:rPr>
              <a:t>Schroeder, A.D. (2012). </a:t>
            </a:r>
            <a:r>
              <a:rPr lang="en-US" sz="700" dirty="0">
                <a:solidFill>
                  <a:srgbClr val="008000"/>
                </a:solidFill>
                <a:latin typeface="Helvetica Neue" charset="0"/>
                <a:hlinkClick r:id="rId3"/>
              </a:rPr>
              <a:t>Pad and Chaff: Secure Approximate String Matching in Private Record Linkage</a:t>
            </a:r>
            <a:r>
              <a:rPr lang="en-US" sz="700" dirty="0">
                <a:solidFill>
                  <a:srgbClr val="333333"/>
                </a:solidFill>
                <a:latin typeface="Helvetica Neue" charset="0"/>
              </a:rPr>
              <a:t>. Proceedings of the 14th International Conference on Information Integration and Web-based Applications and Services (</a:t>
            </a:r>
            <a:r>
              <a:rPr lang="en-US" sz="700" dirty="0" err="1">
                <a:solidFill>
                  <a:srgbClr val="333333"/>
                </a:solidFill>
                <a:latin typeface="Helvetica Neue" charset="0"/>
              </a:rPr>
              <a:t>iiWAS</a:t>
            </a:r>
            <a:r>
              <a:rPr lang="en-US" sz="700" dirty="0">
                <a:solidFill>
                  <a:srgbClr val="333333"/>
                </a:solidFill>
                <a:latin typeface="Helvetica Neue" charset="0"/>
              </a:rPr>
              <a:t> '12). pp. 121-125. DOI=10.1145/2428736.2428757. ACM, New York, NY, USA.</a:t>
            </a:r>
            <a:endParaRPr lang="en-US" sz="700" b="0" i="0" dirty="0">
              <a:solidFill>
                <a:srgbClr val="333333"/>
              </a:solidFill>
              <a:effectLst/>
              <a:latin typeface="Helvetica Neue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262675" y="6139955"/>
            <a:ext cx="234391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Helvetica Light" charset="0"/>
                <a:ea typeface="Helvetica Light" charset="0"/>
                <a:cs typeface="Helvetica Light" charset="0"/>
              </a:rPr>
              <a:t>https://</a:t>
            </a:r>
            <a:r>
              <a:rPr lang="en-US" sz="700" dirty="0" err="1">
                <a:latin typeface="Helvetica Light" charset="0"/>
                <a:ea typeface="Helvetica Light" charset="0"/>
                <a:cs typeface="Helvetica Light" charset="0"/>
              </a:rPr>
              <a:t>github.com</a:t>
            </a:r>
            <a:r>
              <a:rPr lang="en-US" sz="700" dirty="0">
                <a:latin typeface="Helvetica Light" charset="0"/>
                <a:ea typeface="Helvetica Light" charset="0"/>
                <a:cs typeface="Helvetica Light" charset="0"/>
              </a:rPr>
              <a:t>/dads2busy/</a:t>
            </a:r>
            <a:r>
              <a:rPr lang="en-US" sz="700" dirty="0" err="1">
                <a:latin typeface="Helvetica Light" charset="0"/>
                <a:ea typeface="Helvetica Light" charset="0"/>
                <a:cs typeface="Helvetica Light" charset="0"/>
              </a:rPr>
              <a:t>SAFRLink-DataAdapter</a:t>
            </a:r>
            <a:endParaRPr lang="en-US" sz="700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9262675" y="6280228"/>
            <a:ext cx="3048000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github.com</a:t>
            </a:r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/dads2busy/</a:t>
            </a:r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SAFRLink</a:t>
            </a:r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-Identity</a:t>
            </a:r>
          </a:p>
        </p:txBody>
      </p:sp>
      <p:sp>
        <p:nvSpPr>
          <p:cNvPr id="86" name="Rectangle 85"/>
          <p:cNvSpPr/>
          <p:nvPr/>
        </p:nvSpPr>
        <p:spPr>
          <a:xfrm>
            <a:off x="9262675" y="6420501"/>
            <a:ext cx="2526390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github.com</a:t>
            </a:r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/dads2busy/</a:t>
            </a:r>
            <a:r>
              <a:rPr lang="en-US" sz="700" dirty="0" err="1">
                <a:latin typeface="Helvetica" charset="0"/>
                <a:ea typeface="Helvetica" charset="0"/>
                <a:cs typeface="Helvetica" charset="0"/>
              </a:rPr>
              <a:t>SAFRLink</a:t>
            </a:r>
            <a:r>
              <a:rPr lang="en-US" sz="700" dirty="0">
                <a:latin typeface="Helvetica" charset="0"/>
                <a:ea typeface="Helvetica" charset="0"/>
                <a:cs typeface="Helvetica" charset="0"/>
              </a:rPr>
              <a:t>-Crypto</a:t>
            </a:r>
          </a:p>
        </p:txBody>
      </p:sp>
      <p:pic>
        <p:nvPicPr>
          <p:cNvPr id="87" name="Picture 8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852" y="2153350"/>
            <a:ext cx="6057900" cy="382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240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5427933" y="198169"/>
            <a:ext cx="6606746" cy="9347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/>
              <a:t>Data Science Processes for</a:t>
            </a:r>
            <a:br>
              <a:rPr lang="en-US" sz="2800" dirty="0"/>
            </a:br>
            <a:r>
              <a:rPr lang="en-US" sz="2800" dirty="0"/>
              <a:t>Evidence-Based Policy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27972" y="1132885"/>
            <a:ext cx="4806669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 Analytics Process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>
                <a:solidFill>
                  <a:schemeClr val="accent1"/>
                </a:solidFill>
              </a:rPr>
              <a:t>Data Fitness Analysis (Data Re-Purposing)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Modeling is a function of the research question (the use) – drives all data actions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Fitness assessment is about fitness of the data for the model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Fitness is a function of the model, data quality needs of the model, and data coverage (representativeness) needs of the model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When using multiple data sources, fitness will need to assess linking across data sources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Fitness must characterize information content in the results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/>
              <a:t>Accuracy and precision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02004DD-8408-554A-979C-8A909C0B66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D7E34A5-21CC-8B49-9732-562DF2ABD7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9628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327972" y="1132885"/>
            <a:ext cx="48066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 Analytics Process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>
                <a:solidFill>
                  <a:schemeClr val="accent1"/>
                </a:solidFill>
              </a:rPr>
              <a:t>Data Fitness Analysis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000" b="1" dirty="0"/>
              <a:t>Data Profiling</a:t>
            </a:r>
          </a:p>
          <a:p>
            <a:pPr marL="1257300" lvl="2" indent="-342900">
              <a:buFont typeface="Arial" charset="0"/>
              <a:buChar char="•"/>
            </a:pPr>
            <a:r>
              <a:rPr lang="en-US" sz="2000" b="1" dirty="0"/>
              <a:t>Structure</a:t>
            </a:r>
          </a:p>
          <a:p>
            <a:pPr marL="1257300" lvl="2" indent="-342900">
              <a:buFont typeface="Arial" charset="0"/>
              <a:buChar char="•"/>
            </a:pPr>
            <a:r>
              <a:rPr lang="en-US" sz="2000" b="1" dirty="0"/>
              <a:t>Quality</a:t>
            </a:r>
          </a:p>
          <a:p>
            <a:pPr marL="1257300" lvl="2" indent="-342900">
              <a:buFont typeface="Arial" charset="0"/>
              <a:buChar char="•"/>
            </a:pPr>
            <a:r>
              <a:rPr lang="en-US" sz="2000" b="1" dirty="0"/>
              <a:t>Provenance &amp; Metadata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000" dirty="0"/>
              <a:t>Data Preparation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000" dirty="0"/>
              <a:t>Data Linkage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000" dirty="0"/>
              <a:t>Data Exploration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Data Analysis &amp; Hypothesis Testing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Creation of Community Data Tools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CBAC04-D056-F048-9734-C025445E564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A37A452-701E-624C-8D11-1A251F4FEC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E5C63C24-CC10-C84C-8101-6973F04DE06C}"/>
              </a:ext>
            </a:extLst>
          </p:cNvPr>
          <p:cNvSpPr txBox="1">
            <a:spLocks/>
          </p:cNvSpPr>
          <p:nvPr/>
        </p:nvSpPr>
        <p:spPr>
          <a:xfrm>
            <a:off x="5427933" y="198169"/>
            <a:ext cx="6606746" cy="9347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/>
              <a:t>Data Science Processes for</a:t>
            </a:r>
            <a:br>
              <a:rPr lang="en-US" sz="2800" dirty="0"/>
            </a:br>
            <a:r>
              <a:rPr lang="en-US" sz="2800" dirty="0"/>
              <a:t>Evidence-Based Policy</a:t>
            </a:r>
          </a:p>
        </p:txBody>
      </p:sp>
    </p:spTree>
    <p:extLst>
      <p:ext uri="{BB962C8B-B14F-4D97-AF65-F5344CB8AC3E}">
        <p14:creationId xmlns:p14="http://schemas.microsoft.com/office/powerpoint/2010/main" val="348819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636007" y="345932"/>
            <a:ext cx="7168897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3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b="1" dirty="0">
                <a:solidFill>
                  <a:schemeClr val="accent3"/>
                </a:solidFill>
                <a:latin typeface="Helvetica" charset="0"/>
                <a:ea typeface="Helvetica" charset="0"/>
                <a:cs typeface="Helvetica" charset="0"/>
              </a:rPr>
              <a:t>Structure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Quality, Metadata &amp; Provenance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36006" y="1710122"/>
            <a:ext cx="7168897" cy="4524315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38138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Missing Variables </a:t>
            </a:r>
          </a:p>
          <a:p>
            <a:pPr marL="338138" indent="0">
              <a:buNone/>
            </a:pPr>
            <a:r>
              <a:rPr lang="en-US" sz="1600" dirty="0"/>
              <a:t>values in column headers instead of variable names</a:t>
            </a:r>
          </a:p>
          <a:p>
            <a:pPr lvl="1"/>
            <a:r>
              <a:rPr lang="en-US" sz="1200" dirty="0"/>
              <a:t>e.g. Value-ranges being used as column headers (0-9|10-19|20-29|…)</a:t>
            </a:r>
          </a:p>
          <a:p>
            <a:pPr marL="338138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Combined Variables </a:t>
            </a:r>
          </a:p>
          <a:p>
            <a:pPr marL="338138" indent="0">
              <a:buNone/>
            </a:pPr>
            <a:r>
              <a:rPr lang="en-US" sz="1600" dirty="0"/>
              <a:t>more than one variable represented in a attribute (column) value</a:t>
            </a:r>
          </a:p>
          <a:p>
            <a:pPr lvl="1"/>
            <a:r>
              <a:rPr lang="en-US" sz="1200" dirty="0"/>
              <a:t>e.g. An attribute combining gender and age (m25, f32,...)</a:t>
            </a:r>
          </a:p>
          <a:p>
            <a:pPr marL="338138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Multiple Observation Directions </a:t>
            </a:r>
          </a:p>
          <a:p>
            <a:pPr marL="338138" indent="0">
              <a:buNone/>
            </a:pPr>
            <a:r>
              <a:rPr lang="en-US" sz="1600" dirty="0"/>
              <a:t>variables in both columns and rows</a:t>
            </a:r>
          </a:p>
          <a:p>
            <a:pPr lvl="1"/>
            <a:r>
              <a:rPr lang="en-US" sz="1200" dirty="0"/>
              <a:t>e.g. A dataset with an element(column) for each day of the month (horizontal) and an element(column) for 'month' (vertical)</a:t>
            </a:r>
          </a:p>
          <a:p>
            <a:pPr lvl="1"/>
            <a:r>
              <a:rPr lang="en-US" sz="1200" dirty="0"/>
              <a:t>note. the messiest and can be dealt with multiple ways according to the needs of the specific analysis</a:t>
            </a:r>
          </a:p>
          <a:p>
            <a:pPr marL="338138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Combined Observation Unit Types </a:t>
            </a:r>
          </a:p>
          <a:p>
            <a:pPr marL="338138" indent="0">
              <a:buNone/>
            </a:pPr>
            <a:r>
              <a:rPr lang="en-US" sz="1600" dirty="0"/>
              <a:t>more than one observation unit type per table</a:t>
            </a:r>
          </a:p>
          <a:p>
            <a:pPr lvl="1"/>
            <a:r>
              <a:rPr lang="en-US" sz="1200" dirty="0"/>
              <a:t>e.g. A table containing both individual demographic data and a periodic measurement like weekly attendance where demographic data and weekly attendance are separate observational units and need to be in separate datasets.</a:t>
            </a:r>
          </a:p>
          <a:p>
            <a:pPr marL="338138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Divided Observation Unit Type </a:t>
            </a:r>
          </a:p>
          <a:p>
            <a:pPr marL="338138" indent="0">
              <a:buNone/>
            </a:pPr>
            <a:r>
              <a:rPr lang="en-US" sz="1600" dirty="0"/>
              <a:t>observation unit type is split among multiple tables</a:t>
            </a:r>
          </a:p>
          <a:p>
            <a:pPr lvl="1"/>
            <a:r>
              <a:rPr lang="en-US" sz="1200" dirty="0"/>
              <a:t>e.g. Individual demographic information split among several datasets; for example, separate tables for gender, ethnicity, and surname.</a:t>
            </a:r>
          </a:p>
        </p:txBody>
      </p:sp>
    </p:spTree>
    <p:extLst>
      <p:ext uri="{BB962C8B-B14F-4D97-AF65-F5344CB8AC3E}">
        <p14:creationId xmlns:p14="http://schemas.microsoft.com/office/powerpoint/2010/main" val="8633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53" y="129746"/>
            <a:ext cx="5334000" cy="640349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516268" y="3859297"/>
            <a:ext cx="3974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Values of a variables used for column headers</a:t>
            </a:r>
          </a:p>
        </p:txBody>
      </p:sp>
      <p:cxnSp>
        <p:nvCxnSpPr>
          <p:cNvPr id="29" name="Straight Arrow Connector 28"/>
          <p:cNvCxnSpPr>
            <a:cxnSpLocks/>
            <a:stCxn id="9" idx="1"/>
          </p:cNvCxnSpPr>
          <p:nvPr/>
        </p:nvCxnSpPr>
        <p:spPr>
          <a:xfrm flipH="1">
            <a:off x="1493108" y="4028574"/>
            <a:ext cx="5023160" cy="113037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cxnSpLocks/>
            <a:stCxn id="9" idx="1"/>
          </p:cNvCxnSpPr>
          <p:nvPr/>
        </p:nvCxnSpPr>
        <p:spPr>
          <a:xfrm flipH="1">
            <a:off x="2636108" y="4028574"/>
            <a:ext cx="3880160" cy="148899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cxnSpLocks/>
            <a:stCxn id="9" idx="1"/>
          </p:cNvCxnSpPr>
          <p:nvPr/>
        </p:nvCxnSpPr>
        <p:spPr>
          <a:xfrm flipH="1">
            <a:off x="5836508" y="4028574"/>
            <a:ext cx="679760" cy="90794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cxnSpLocks/>
            <a:stCxn id="9" idx="1"/>
          </p:cNvCxnSpPr>
          <p:nvPr/>
        </p:nvCxnSpPr>
        <p:spPr>
          <a:xfrm flipH="1">
            <a:off x="5836508" y="4028574"/>
            <a:ext cx="679760" cy="204477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772745" y="2343594"/>
            <a:ext cx="5004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Emergency Services Data Processing Example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745" y="6076097"/>
            <a:ext cx="2013726" cy="40274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7137801-CF30-D947-AB54-059673FB06E1}"/>
              </a:ext>
            </a:extLst>
          </p:cNvPr>
          <p:cNvSpPr/>
          <p:nvPr/>
        </p:nvSpPr>
        <p:spPr>
          <a:xfrm>
            <a:off x="7892759" y="1796385"/>
            <a:ext cx="2236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38138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Missing Variables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D2A837-F8DA-2645-9F14-6E43CAC56ECE}"/>
              </a:ext>
            </a:extLst>
          </p:cNvPr>
          <p:cNvSpPr txBox="1"/>
          <p:nvPr/>
        </p:nvSpPr>
        <p:spPr>
          <a:xfrm>
            <a:off x="6217508" y="345932"/>
            <a:ext cx="5587396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3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b="1" dirty="0">
                <a:solidFill>
                  <a:schemeClr val="accent3"/>
                </a:solidFill>
                <a:latin typeface="Helvetica" charset="0"/>
                <a:ea typeface="Helvetica" charset="0"/>
                <a:cs typeface="Helvetica" charset="0"/>
              </a:rPr>
              <a:t>Structure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Quality, Metadata &amp; Provenance</a:t>
            </a:r>
          </a:p>
        </p:txBody>
      </p:sp>
    </p:spTree>
    <p:extLst>
      <p:ext uri="{BB962C8B-B14F-4D97-AF65-F5344CB8AC3E}">
        <p14:creationId xmlns:p14="http://schemas.microsoft.com/office/powerpoint/2010/main" val="610116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636007" y="345932"/>
            <a:ext cx="7150609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3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b="1" dirty="0">
                <a:solidFill>
                  <a:schemeClr val="accent3"/>
                </a:solidFill>
                <a:latin typeface="Helvetica" charset="0"/>
                <a:ea typeface="Helvetica" charset="0"/>
                <a:cs typeface="Helvetica" charset="0"/>
              </a:rPr>
              <a:t>Structure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Quality, Metadata &amp; Provenance</a:t>
            </a:r>
          </a:p>
          <a:p>
            <a:pPr algn="ctr"/>
            <a:r>
              <a:rPr lang="en-US" sz="16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Combined Observation Unit Types</a:t>
            </a:r>
          </a:p>
        </p:txBody>
      </p:sp>
      <p:graphicFrame>
        <p:nvGraphicFramePr>
          <p:cNvPr id="9" name="Content Placeholder 3"/>
          <p:cNvGraphicFramePr>
            <a:graphicFrameLocks/>
          </p:cNvGraphicFramePr>
          <p:nvPr>
            <p:extLst/>
          </p:nvPr>
        </p:nvGraphicFramePr>
        <p:xfrm>
          <a:off x="4767335" y="2349617"/>
          <a:ext cx="6887951" cy="324520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6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8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57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45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24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607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59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531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8197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591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0295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13396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700" b="1" u="none" strike="noStrike" dirty="0">
                          <a:effectLst/>
                        </a:rPr>
                        <a:t>List Number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Agency Name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Agency Phone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Agency Email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Listing Agent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 dirty="0">
                          <a:effectLst/>
                        </a:rPr>
                        <a:t>Listing Agent Phone</a:t>
                      </a:r>
                      <a:endParaRPr lang="en-US" sz="6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Listing Agent Email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Co-Listing Agent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Property Type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Card Format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 dirty="0">
                          <a:effectLst/>
                        </a:rPr>
                        <a:t>Book Section</a:t>
                      </a:r>
                      <a:endParaRPr lang="en-US" sz="6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Selling Agency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Selling Agency Phone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Selling Agency Email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 dirty="0">
                          <a:effectLst/>
                        </a:rPr>
                        <a:t>Selling Agent</a:t>
                      </a:r>
                      <a:endParaRPr lang="en-US" sz="6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Selling Agent Phone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Selling Agent Email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Co-Selling Agent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End Date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book_sec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9570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 dirty="0">
                          <a:effectLst/>
                        </a:rPr>
                        <a:t>Listing Date</a:t>
                      </a:r>
                      <a:endParaRPr lang="en-US" sz="6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Sold Date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Under Cont. Date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Fall-thru Date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Status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Status Change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Withdraw Date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Cancel Date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Contingent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Cont. Remarks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96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Orig. List Price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Price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Sold Price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high_price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Low Price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assessed_val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Partial Tax Assmnt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financing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Area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Relocation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9570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St. #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box_nbr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St. Dir.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Street Name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Address 2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streetdirsuffix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Street Suffix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carrier_route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City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State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9570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county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country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Zip Code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geo_county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Taxes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geo_lat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geo_lon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Est. Fin. SqFt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sqft1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sqft2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3396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 dirty="0">
                          <a:effectLst/>
                        </a:rPr>
                        <a:t>sqft3</a:t>
                      </a:r>
                      <a:endParaRPr lang="en-US" sz="6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sqft4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Year Built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2+ Bdroms on 1st Flr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Realtor.com Type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lot_size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Total Acres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Condo Level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sell_broker_comm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Variable Commission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9570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stories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Total Rooms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Total Bedrooms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total_bath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Baths - Full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Baths - Half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baths_3_4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Garage Type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garage_stall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Water Frontage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9570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Zoning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taxes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Tax Year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Subdivision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Public Remarks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Agent Remarks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 dirty="0">
                          <a:effectLst/>
                        </a:rPr>
                        <a:t>Parcel ID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Legal Description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Directions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Foreclosure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3396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Owner Phone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Owner Name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Neighborhood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mod_timestamp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Ltd Service Agent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Occupied By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Owner/Agent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Mster Bdrm 1st Floor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SqFt Source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Listing Type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3396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# Stories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# Fireplaces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Golf Frontage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IDX Y/N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Supplement Attached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Seller Concession(s)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Special Assmnts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Type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Rollback Taxes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userdefined16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3396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SellingBroker Incent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Ownership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Describe Concession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How Sold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Selling Broker Comp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userdefined22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Assessed Value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Est.Unfinished Sq Ft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Tax Rate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Garage Bays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3396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userdefined27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userdefined28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userdefined29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userdefined30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Est. Closing Date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userdefined32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userdefined33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Lot Description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Short/CompromiseSale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userdefined36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3396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userdefined37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userdefined38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userdefined39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 dirty="0">
                          <a:effectLst/>
                        </a:rPr>
                        <a:t>userdefined40</a:t>
                      </a:r>
                      <a:endParaRPr lang="en-US" sz="6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userdefined41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userdefined42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userdefined43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userdefined44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userdefined45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userdefined46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3396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userdefined47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userdefined48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userdefined49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userdefined50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userdefined51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userdefined52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userdefined53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userdefined54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userdefined55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userdefined56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3396">
                <a:tc>
                  <a:txBody>
                    <a:bodyPr/>
                    <a:lstStyle/>
                    <a:p>
                      <a:pPr algn="ctr" fontAlgn="ctr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Photo URL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Days on Market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Rooms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Features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767335" y="5742584"/>
            <a:ext cx="688795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 algn="ctr">
              <a:buFont typeface="Arial" pitchFamily="34" charset="0"/>
              <a:buChar char="•"/>
            </a:pPr>
            <a:r>
              <a:rPr lang="en-US" sz="1000" dirty="0">
                <a:latin typeface="Arial Narrow"/>
                <a:cs typeface="Arial Narrow"/>
              </a:rPr>
              <a:t>This is a single record with 128 fields all keyed to the variable “List Number”</a:t>
            </a:r>
          </a:p>
          <a:p>
            <a:pPr marL="342900" indent="-342900" algn="ctr">
              <a:buFont typeface="Arial" pitchFamily="34" charset="0"/>
              <a:buChar char="•"/>
            </a:pPr>
            <a:r>
              <a:rPr lang="en-US" sz="1000" dirty="0">
                <a:latin typeface="Arial Narrow"/>
                <a:cs typeface="Arial Narrow"/>
              </a:rPr>
              <a:t>Structured this way, it is not possible to analyze property changes over time</a:t>
            </a:r>
          </a:p>
          <a:p>
            <a:pPr marL="342900" indent="-342900" algn="ctr">
              <a:buFont typeface="Arial" pitchFamily="34" charset="0"/>
              <a:buChar char="•"/>
            </a:pPr>
            <a:r>
              <a:rPr lang="en-US" sz="1000" dirty="0">
                <a:latin typeface="Arial Narrow"/>
                <a:cs typeface="Arial Narrow"/>
              </a:rPr>
              <a:t>Pulling out a definitive list of unique properties using “Parcel ID” seems like a possibility</a:t>
            </a:r>
          </a:p>
          <a:p>
            <a:pPr marL="342900" indent="-342900" algn="ctr">
              <a:buFont typeface="Arial" pitchFamily="34" charset="0"/>
              <a:buChar char="•"/>
            </a:pPr>
            <a:r>
              <a:rPr lang="en-US" sz="1000" dirty="0">
                <a:latin typeface="Arial Narrow"/>
                <a:cs typeface="Arial Narrow"/>
              </a:rPr>
              <a:t>However, “Parcel ID” is left blank in over 7% of entries – extra work required – perhaps including address, but address is not standardized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79384" y="1863302"/>
            <a:ext cx="58638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 Narrow"/>
                <a:cs typeface="Arial Narrow"/>
              </a:rPr>
              <a:t>Current Structure of Williamsburg MLS Data</a:t>
            </a:r>
          </a:p>
        </p:txBody>
      </p:sp>
    </p:spTree>
    <p:extLst>
      <p:ext uri="{BB962C8B-B14F-4D97-AF65-F5344CB8AC3E}">
        <p14:creationId xmlns:p14="http://schemas.microsoft.com/office/powerpoint/2010/main" val="290695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5870448" y="2505456"/>
            <a:ext cx="5330952" cy="3886200"/>
            <a:chOff x="1804946" y="1921822"/>
            <a:chExt cx="5503628" cy="4349363"/>
          </a:xfrm>
        </p:grpSpPr>
        <p:sp>
          <p:nvSpPr>
            <p:cNvPr id="12" name="Rectangle 11"/>
            <p:cNvSpPr/>
            <p:nvPr/>
          </p:nvSpPr>
          <p:spPr>
            <a:xfrm>
              <a:off x="1804946" y="3177465"/>
              <a:ext cx="1836751" cy="1852654"/>
            </a:xfrm>
            <a:prstGeom prst="rect">
              <a:avLst/>
            </a:prstGeom>
            <a:solidFill>
              <a:srgbClr val="FFFFFF"/>
            </a:solidFill>
            <a:ln w="38100" cmpd="sng">
              <a:solidFill>
                <a:srgbClr val="00B4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Property ID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&amp;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Location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471823" y="1921822"/>
              <a:ext cx="1836751" cy="1342445"/>
            </a:xfrm>
            <a:prstGeom prst="rect">
              <a:avLst/>
            </a:prstGeom>
            <a:solidFill>
              <a:srgbClr val="FFFFFF"/>
            </a:solidFill>
            <a:ln w="38100" cmpd="sng">
              <a:solidFill>
                <a:srgbClr val="00B4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Property Characteristics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471823" y="3432570"/>
              <a:ext cx="1836751" cy="1342445"/>
            </a:xfrm>
            <a:prstGeom prst="rect">
              <a:avLst/>
            </a:prstGeom>
            <a:solidFill>
              <a:srgbClr val="FFFFFF"/>
            </a:solidFill>
            <a:ln w="38100" cmpd="sng">
              <a:solidFill>
                <a:srgbClr val="00B4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Property Sales Information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471823" y="4928740"/>
              <a:ext cx="1836751" cy="1342445"/>
            </a:xfrm>
            <a:prstGeom prst="rect">
              <a:avLst/>
            </a:prstGeom>
            <a:solidFill>
              <a:srgbClr val="FFFFFF"/>
            </a:solidFill>
            <a:ln w="38100" cmpd="sng">
              <a:solidFill>
                <a:srgbClr val="00B4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Property Tax Information</a:t>
              </a:r>
            </a:p>
          </p:txBody>
        </p:sp>
        <p:cxnSp>
          <p:nvCxnSpPr>
            <p:cNvPr id="16" name="Straight Connector 15"/>
            <p:cNvCxnSpPr>
              <a:stCxn id="13" idx="3"/>
            </p:cNvCxnSpPr>
            <p:nvPr/>
          </p:nvCxnSpPr>
          <p:spPr>
            <a:xfrm flipV="1">
              <a:off x="3641697" y="2593044"/>
              <a:ext cx="1830126" cy="1510748"/>
            </a:xfrm>
            <a:prstGeom prst="line">
              <a:avLst/>
            </a:prstGeom>
            <a:ln w="38100" cmpd="sng">
              <a:solidFill>
                <a:srgbClr val="00B4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endCxn id="17" idx="1"/>
            </p:cNvCxnSpPr>
            <p:nvPr/>
          </p:nvCxnSpPr>
          <p:spPr>
            <a:xfrm>
              <a:off x="3641697" y="4103792"/>
              <a:ext cx="1830126" cy="1"/>
            </a:xfrm>
            <a:prstGeom prst="line">
              <a:avLst/>
            </a:prstGeom>
            <a:ln w="38100" cmpd="sng">
              <a:solidFill>
                <a:srgbClr val="00B4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15" idx="1"/>
              <a:endCxn id="12" idx="3"/>
            </p:cNvCxnSpPr>
            <p:nvPr/>
          </p:nvCxnSpPr>
          <p:spPr>
            <a:xfrm flipH="1" flipV="1">
              <a:off x="3641698" y="4103792"/>
              <a:ext cx="1830125" cy="1496170"/>
            </a:xfrm>
            <a:prstGeom prst="line">
              <a:avLst/>
            </a:prstGeom>
            <a:ln w="38100" cmpd="sng">
              <a:solidFill>
                <a:srgbClr val="00B4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3588335" y="3697564"/>
              <a:ext cx="353250" cy="4425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latin typeface="Arial Narrow"/>
                  <a:cs typeface="Arial Narrow"/>
                </a:rPr>
                <a:t>1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087730" y="2218433"/>
              <a:ext cx="326666" cy="624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 Narrow"/>
                  <a:cs typeface="Arial Narrow"/>
                </a:rPr>
                <a:t>∞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087730" y="3667084"/>
              <a:ext cx="326666" cy="624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 Narrow"/>
                  <a:cs typeface="Arial Narrow"/>
                </a:rPr>
                <a:t>∞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087730" y="5352573"/>
              <a:ext cx="326666" cy="624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 Narrow"/>
                  <a:cs typeface="Arial Narrow"/>
                </a:rPr>
                <a:t>∞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6001947" y="2056516"/>
            <a:ext cx="44187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 Narrow"/>
                <a:cs typeface="Arial Narrow"/>
              </a:rPr>
              <a:t>Ideal Restructuring </a:t>
            </a:r>
            <a:r>
              <a:rPr lang="en-US" sz="1600">
                <a:latin typeface="Arial Narrow"/>
                <a:cs typeface="Arial Narrow"/>
              </a:rPr>
              <a:t>of MLS </a:t>
            </a:r>
            <a:r>
              <a:rPr lang="en-US" sz="1600" dirty="0">
                <a:latin typeface="Arial Narrow"/>
                <a:cs typeface="Arial Narrow"/>
              </a:rPr>
              <a:t>Data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636007" y="345932"/>
            <a:ext cx="7150609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Structure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Quality, Metadata &amp; Provenance</a:t>
            </a:r>
          </a:p>
          <a:p>
            <a:pPr algn="ctr"/>
            <a:r>
              <a:rPr lang="en-US" sz="16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Combined Observation Unit Types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298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53" y="129746"/>
            <a:ext cx="5334000" cy="640349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6624463" y="2337384"/>
            <a:ext cx="5004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Emergency Services Data Processing Example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745" y="6076097"/>
            <a:ext cx="2013726" cy="4027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30826EA-345C-DB40-89EB-90F80AD8B9FB}"/>
              </a:ext>
            </a:extLst>
          </p:cNvPr>
          <p:cNvSpPr txBox="1"/>
          <p:nvPr/>
        </p:nvSpPr>
        <p:spPr>
          <a:xfrm>
            <a:off x="6217508" y="271787"/>
            <a:ext cx="5569108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Structure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Quality, Metadata &amp; Provenance</a:t>
            </a:r>
          </a:p>
          <a:p>
            <a:pPr algn="ctr"/>
            <a:endParaRPr lang="en-US" sz="1600" b="1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16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Combined Observation Unit Types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0DCFEC-8F12-474B-894E-21F7B9510098}"/>
              </a:ext>
            </a:extLst>
          </p:cNvPr>
          <p:cNvSpPr txBox="1"/>
          <p:nvPr/>
        </p:nvSpPr>
        <p:spPr>
          <a:xfrm>
            <a:off x="7222479" y="3067993"/>
            <a:ext cx="3688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Multiple Types of Observation on Single Page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DAE63C-95B1-FE49-A065-96329D1481FA}"/>
              </a:ext>
            </a:extLst>
          </p:cNvPr>
          <p:cNvCxnSpPr>
            <a:cxnSpLocks/>
          </p:cNvCxnSpPr>
          <p:nvPr/>
        </p:nvCxnSpPr>
        <p:spPr>
          <a:xfrm flipH="1" flipV="1">
            <a:off x="4206609" y="2870084"/>
            <a:ext cx="3015871" cy="49029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ED031C9-0540-774F-92D5-26D83D4FB1C7}"/>
              </a:ext>
            </a:extLst>
          </p:cNvPr>
          <p:cNvCxnSpPr/>
          <p:nvPr/>
        </p:nvCxnSpPr>
        <p:spPr>
          <a:xfrm flipH="1">
            <a:off x="4518774" y="3360379"/>
            <a:ext cx="2703706" cy="165119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22A1BBC-DAFB-1D40-92CA-24F36AFFA954}"/>
              </a:ext>
            </a:extLst>
          </p:cNvPr>
          <p:cNvCxnSpPr/>
          <p:nvPr/>
        </p:nvCxnSpPr>
        <p:spPr>
          <a:xfrm flipH="1" flipV="1">
            <a:off x="2994774" y="1289223"/>
            <a:ext cx="4227706" cy="20711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B193ADF-7C1F-3F4E-8874-742DE9012B4C}"/>
              </a:ext>
            </a:extLst>
          </p:cNvPr>
          <p:cNvSpPr txBox="1"/>
          <p:nvPr/>
        </p:nvSpPr>
        <p:spPr>
          <a:xfrm>
            <a:off x="1775573" y="757480"/>
            <a:ext cx="1573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Unit Information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75A659-8AB6-8A40-B66D-FE3EB8623D08}"/>
              </a:ext>
            </a:extLst>
          </p:cNvPr>
          <p:cNvSpPr txBox="1"/>
          <p:nvPr/>
        </p:nvSpPr>
        <p:spPr>
          <a:xfrm>
            <a:off x="2493961" y="2688650"/>
            <a:ext cx="17126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Scene Information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252AA2-5C06-644A-91BE-3F65AD7F972B}"/>
              </a:ext>
            </a:extLst>
          </p:cNvPr>
          <p:cNvSpPr txBox="1"/>
          <p:nvPr/>
        </p:nvSpPr>
        <p:spPr>
          <a:xfrm>
            <a:off x="2251871" y="4878448"/>
            <a:ext cx="22669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Neurological Information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16A6CF-B052-9840-80B1-6771CE09C3DD}"/>
              </a:ext>
            </a:extLst>
          </p:cNvPr>
          <p:cNvSpPr txBox="1"/>
          <p:nvPr/>
        </p:nvSpPr>
        <p:spPr>
          <a:xfrm>
            <a:off x="7222480" y="3846175"/>
            <a:ext cx="3688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Additionally:</a:t>
            </a:r>
          </a:p>
          <a:p>
            <a:r>
              <a:rPr lang="en-US" sz="1600" b="1" dirty="0"/>
              <a:t>Forms made available online as nested HTML Tables - each needing separate extraction</a:t>
            </a:r>
          </a:p>
        </p:txBody>
      </p:sp>
    </p:spTree>
    <p:extLst>
      <p:ext uri="{BB962C8B-B14F-4D97-AF65-F5344CB8AC3E}">
        <p14:creationId xmlns:p14="http://schemas.microsoft.com/office/powerpoint/2010/main" val="2802249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23799" y="-117050"/>
            <a:ext cx="6077763" cy="787234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6022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CLD3 - Data Science Processes &amp; Platforms for Evidence-Based Policy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91DD233-87D9-814B-B52A-51BE991B2C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039" y="931148"/>
            <a:ext cx="2418632" cy="1250628"/>
          </a:xfr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19D50EC1-23FE-6C40-A8FF-02C7FD3EB421}"/>
              </a:ext>
            </a:extLst>
          </p:cNvPr>
          <p:cNvCxnSpPr>
            <a:cxnSpLocks/>
            <a:stCxn id="4" idx="2"/>
          </p:cNvCxnSpPr>
          <p:nvPr/>
        </p:nvCxnSpPr>
        <p:spPr>
          <a:xfrm rot="16200000" flipH="1">
            <a:off x="1424293" y="2189837"/>
            <a:ext cx="795340" cy="779217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13164F8-4764-D746-A188-DEA7490EDFEF}"/>
              </a:ext>
            </a:extLst>
          </p:cNvPr>
          <p:cNvSpPr txBox="1"/>
          <p:nvPr/>
        </p:nvSpPr>
        <p:spPr>
          <a:xfrm>
            <a:off x="1569310" y="218177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DETAIL</a:t>
            </a:r>
          </a:p>
        </p:txBody>
      </p:sp>
    </p:spTree>
    <p:extLst>
      <p:ext uri="{BB962C8B-B14F-4D97-AF65-F5344CB8AC3E}">
        <p14:creationId xmlns:p14="http://schemas.microsoft.com/office/powerpoint/2010/main" val="1588573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96296E-6 L -0.21758 0.0002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85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636007" y="345932"/>
            <a:ext cx="7150609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Structure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Quality, Metadata &amp; Provenance</a:t>
            </a:r>
          </a:p>
          <a:p>
            <a:pPr algn="ctr"/>
            <a:r>
              <a:rPr lang="en-US" sz="1600" b="1" dirty="0">
                <a:latin typeface="Helvetica" charset="0"/>
                <a:ea typeface="Helvetica" charset="0"/>
                <a:cs typeface="Helvetica" charset="0"/>
              </a:rPr>
              <a:t>Divided Observation Unit Types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Rectangle 23"/>
          <p:cNvSpPr/>
          <p:nvPr/>
        </p:nvSpPr>
        <p:spPr>
          <a:xfrm>
            <a:off x="6613738" y="2192793"/>
            <a:ext cx="3195145" cy="3600986"/>
          </a:xfrm>
          <a:prstGeom prst="rect">
            <a:avLst/>
          </a:prstGeom>
          <a:solidFill>
            <a:schemeClr val="bg1"/>
          </a:solidFill>
          <a:ln w="38100" cmpd="sng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1200" dirty="0"/>
              <a:t>gender1	      id	    gender2</a:t>
            </a:r>
          </a:p>
          <a:p>
            <a:r>
              <a:rPr lang="en-US" sz="1200" dirty="0"/>
              <a:t>F	43XXX13	M</a:t>
            </a:r>
          </a:p>
          <a:p>
            <a:r>
              <a:rPr lang="en-US" sz="1200" dirty="0"/>
              <a:t>F	43XXX14	M</a:t>
            </a:r>
          </a:p>
          <a:p>
            <a:r>
              <a:rPr lang="en-US" sz="1200" dirty="0"/>
              <a:t>M	76XXX46	F</a:t>
            </a:r>
          </a:p>
          <a:p>
            <a:r>
              <a:rPr lang="en-US" sz="1200" dirty="0"/>
              <a:t>F	74XXX98	M</a:t>
            </a:r>
          </a:p>
          <a:p>
            <a:r>
              <a:rPr lang="en-US" sz="1200" dirty="0"/>
              <a:t>F	76XXX23	M</a:t>
            </a:r>
          </a:p>
          <a:p>
            <a:r>
              <a:rPr lang="en-US" sz="1200" dirty="0"/>
              <a:t>F	77XXX40	M</a:t>
            </a:r>
          </a:p>
          <a:p>
            <a:r>
              <a:rPr lang="en-US" sz="1200" dirty="0"/>
              <a:t>M	74XXX98	F</a:t>
            </a:r>
          </a:p>
          <a:p>
            <a:r>
              <a:rPr lang="en-US" sz="1200" dirty="0"/>
              <a:t>M	78XXX73	F</a:t>
            </a:r>
          </a:p>
          <a:p>
            <a:r>
              <a:rPr lang="en-US" sz="1200" dirty="0"/>
              <a:t>F	78XXX74	M</a:t>
            </a:r>
          </a:p>
          <a:p>
            <a:r>
              <a:rPr lang="en-US" sz="1200" dirty="0"/>
              <a:t>M	77XXX84	F</a:t>
            </a:r>
          </a:p>
          <a:p>
            <a:r>
              <a:rPr lang="en-US" sz="1200" dirty="0"/>
              <a:t>F	79XXX87	M</a:t>
            </a:r>
          </a:p>
          <a:p>
            <a:r>
              <a:rPr lang="en-US" sz="1200" dirty="0"/>
              <a:t>M	71XXX95	F</a:t>
            </a:r>
          </a:p>
          <a:p>
            <a:r>
              <a:rPr lang="en-US" sz="1200" dirty="0"/>
              <a:t>M	21XXX96	F</a:t>
            </a:r>
          </a:p>
          <a:p>
            <a:r>
              <a:rPr lang="en-US" sz="1200" dirty="0"/>
              <a:t>M	71XXX54	F</a:t>
            </a:r>
          </a:p>
          <a:p>
            <a:r>
              <a:rPr lang="en-US" sz="1200" dirty="0"/>
              <a:t>F	71XXX55	M</a:t>
            </a:r>
          </a:p>
          <a:p>
            <a:r>
              <a:rPr lang="en-US" sz="1200" dirty="0"/>
              <a:t>F	77XXX86	M</a:t>
            </a:r>
          </a:p>
          <a:p>
            <a:r>
              <a:rPr lang="en-US" sz="1200" dirty="0"/>
              <a:t>F	80XXX24	M</a:t>
            </a:r>
          </a:p>
          <a:p>
            <a:r>
              <a:rPr lang="en-US" sz="1200" dirty="0"/>
              <a:t>M	76XXX79	F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38200" y="3239234"/>
            <a:ext cx="4571889" cy="2554545"/>
          </a:xfrm>
          <a:prstGeom prst="rect">
            <a:avLst/>
          </a:prstGeom>
          <a:solidFill>
            <a:srgbClr val="FFFF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 Narrow"/>
                <a:cs typeface="Arial Narrow"/>
              </a:rPr>
              <a:t>NC Student Data</a:t>
            </a:r>
          </a:p>
          <a:p>
            <a:pPr algn="ctr"/>
            <a:r>
              <a:rPr lang="en-US" sz="2000" dirty="0">
                <a:latin typeface="Arial Narrow"/>
                <a:cs typeface="Arial Narrow"/>
              </a:rPr>
              <a:t>Demographics Recorded in Multiple Tables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dirty="0">
                <a:latin typeface="Arial Narrow"/>
                <a:cs typeface="Arial Narrow"/>
              </a:rPr>
              <a:t>Actual 2011 data from different tables linked via unique ID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dirty="0">
                <a:latin typeface="Arial Narrow"/>
                <a:cs typeface="Arial Narrow"/>
              </a:rPr>
              <a:t>Many more tables with apparently separately collected demographics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dirty="0">
                <a:latin typeface="Arial Narrow"/>
                <a:cs typeface="Arial Narrow"/>
              </a:rPr>
              <a:t>Derivation of Demographic Truth is now Probabilistic</a:t>
            </a:r>
          </a:p>
        </p:txBody>
      </p:sp>
    </p:spTree>
    <p:extLst>
      <p:ext uri="{BB962C8B-B14F-4D97-AF65-F5344CB8AC3E}">
        <p14:creationId xmlns:p14="http://schemas.microsoft.com/office/powerpoint/2010/main" val="554483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636007" y="345932"/>
            <a:ext cx="7150609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Structure, </a:t>
            </a:r>
            <a:r>
              <a:rPr lang="en-US" sz="1600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Quality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Metadata &amp; Provenance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4421649" y="1484736"/>
            <a:ext cx="7579324" cy="523220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38138"/>
            <a:r>
              <a:rPr lang="en-US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Completeness </a:t>
            </a:r>
            <a:endParaRPr lang="en-US" sz="1600" b="1" dirty="0">
              <a:solidFill>
                <a:schemeClr val="accent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338138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percentage of elements properly populated</a:t>
            </a:r>
          </a:p>
          <a:p>
            <a:pPr marL="338138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e.g. Testing for NULLs and empty strings where not appropriate</a:t>
            </a:r>
          </a:p>
          <a:p>
            <a:pPr marL="338138"/>
            <a:r>
              <a:rPr lang="en-US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Value Validity </a:t>
            </a:r>
          </a:p>
          <a:p>
            <a:pPr marL="338138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percentage of elements whose attributes possess meaningful values</a:t>
            </a:r>
          </a:p>
          <a:p>
            <a:pPr marL="338138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e.g. A comparison constraint like {male; female}  or an interval constraint like age = [0,110]</a:t>
            </a:r>
          </a:p>
          <a:p>
            <a:pPr marL="338138"/>
            <a:r>
              <a:rPr lang="en-US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Consistency</a:t>
            </a:r>
          </a:p>
          <a:p>
            <a:pPr marL="338138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a measure of the degree to which two or more data attributes satisfy a well-defined dependency constraint – relationship validation</a:t>
            </a:r>
          </a:p>
          <a:p>
            <a:pPr marL="338138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e.g. Zip-code – state consistency  or gender – pregnancy consistency</a:t>
            </a:r>
          </a:p>
          <a:p>
            <a:pPr marL="338138"/>
            <a:r>
              <a:rPr lang="en-US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Uniqueness</a:t>
            </a:r>
          </a:p>
          <a:p>
            <a:pPr marL="338138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the number of unique values taken by an attribute, or a combination of attributes in a dataset</a:t>
            </a:r>
          </a:p>
          <a:p>
            <a:pPr marL="338138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e.g. Frequency distribution of an element</a:t>
            </a:r>
          </a:p>
          <a:p>
            <a:pPr marL="338138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  note. The more homogeneous the data values of an element, the less useful the element is for analysis</a:t>
            </a:r>
          </a:p>
          <a:p>
            <a:pPr marL="338138"/>
            <a:r>
              <a:rPr lang="en-US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Duplication</a:t>
            </a:r>
          </a:p>
          <a:p>
            <a:pPr marL="338138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a measure of the degree of replication of distinct observations per observation unit type</a:t>
            </a:r>
          </a:p>
          <a:p>
            <a:pPr marL="338138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e.g. Greater than 1 registration per student per official reporting period</a:t>
            </a:r>
          </a:p>
          <a:p>
            <a:pPr marL="338138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  note. Duplication occurs as a result of choice of level of aggregation</a:t>
            </a:r>
            <a:endParaRPr lang="en-US" sz="9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209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636007" y="345932"/>
            <a:ext cx="7150609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Structure, </a:t>
            </a:r>
            <a:r>
              <a:rPr lang="en-US" sz="1600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Quality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Metadata &amp; Provenance</a:t>
            </a:r>
          </a:p>
          <a:p>
            <a:pPr algn="ctr"/>
            <a:r>
              <a:rPr lang="en-US" sz="16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Completeness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874277" y="1943524"/>
            <a:ext cx="6674067" cy="425412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lIns="82945" tIns="41473" rIns="82945" bIns="41473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en-US" dirty="0"/>
              <a:t>Seems straight-forward -- Nope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en-US" dirty="0"/>
              <a:t>A set of data is complete with respect to a </a:t>
            </a:r>
            <a:r>
              <a:rPr lang="en-US" i="1" dirty="0"/>
              <a:t>given purpose </a:t>
            </a:r>
            <a:r>
              <a:rPr lang="en-US" dirty="0"/>
              <a:t>if the set contains all the relevant data for that purpose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en-US" dirty="0"/>
              <a:t>A common measure is the proportion of data that has values to the proportion that “should” have values.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en-US" sz="1600" dirty="0"/>
              <a:t>Completeness is </a:t>
            </a:r>
            <a:r>
              <a:rPr lang="en-US" sz="1600" i="1" dirty="0"/>
              <a:t>application-specific</a:t>
            </a:r>
            <a:endParaRPr lang="en-US" sz="1600" dirty="0"/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en-US" sz="1600" dirty="0"/>
              <a:t>Incorrect to simply measure number of missing field values in a record without considering which fields are necessary</a:t>
            </a:r>
          </a:p>
          <a:p>
            <a:pPr marL="1200150" lvl="2" indent="-285750">
              <a:spcAft>
                <a:spcPts val="600"/>
              </a:spcAft>
              <a:buFont typeface="Arial" charset="0"/>
              <a:buChar char="•"/>
            </a:pPr>
            <a:r>
              <a:rPr lang="en-US" sz="1400" dirty="0"/>
              <a:t>MLS Data had MANY highly incomplete fields that were not necessary for the study at hand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en-US" dirty="0"/>
              <a:t>Data that are missing can be categorized as: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en-US" sz="1400" dirty="0"/>
              <a:t>record fields not containing data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en-US" sz="1400" dirty="0"/>
              <a:t>records not containing necessary fields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en-US" sz="1400" dirty="0"/>
              <a:t>datasets not containing the requisite records</a:t>
            </a:r>
          </a:p>
        </p:txBody>
      </p:sp>
    </p:spTree>
    <p:extLst>
      <p:ext uri="{BB962C8B-B14F-4D97-AF65-F5344CB8AC3E}">
        <p14:creationId xmlns:p14="http://schemas.microsoft.com/office/powerpoint/2010/main" val="24570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636007" y="345932"/>
            <a:ext cx="7150609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Structure, </a:t>
            </a:r>
            <a:r>
              <a:rPr lang="en-US" sz="1600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Quality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Metadata &amp; Provenance</a:t>
            </a:r>
          </a:p>
          <a:p>
            <a:pPr algn="ctr"/>
            <a:r>
              <a:rPr lang="en-US" sz="16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Value Validity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874277" y="1943524"/>
            <a:ext cx="6674067" cy="402329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lIns="82945" tIns="41473" rIns="82945" bIns="41473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en-US" sz="2000" dirty="0"/>
              <a:t>Data elements with proper values have </a:t>
            </a:r>
            <a:r>
              <a:rPr lang="en-US" sz="2000" b="1" i="1" dirty="0"/>
              <a:t>value validity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en-US" sz="2000" dirty="0"/>
              <a:t>The percentage of data elements whose attributes possess values within the range expected for a legitimate entry is a measure of value validity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en-US" sz="2000" dirty="0"/>
              <a:t>Checking for value validity generally comes in the form of straight-forward domain constraint rules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en-US" dirty="0"/>
              <a:t>How many entries contain non-valid values for a non-empty text field representing gender?</a:t>
            </a:r>
          </a:p>
          <a:p>
            <a:pPr marL="1200150" lvl="2" indent="-285750">
              <a:spcAft>
                <a:spcPts val="600"/>
              </a:spcAft>
              <a:buFont typeface="Arial" charset="0"/>
              <a:buChar char="•"/>
            </a:pPr>
            <a:r>
              <a:rPr lang="en-US" sz="1600" i="1" dirty="0"/>
              <a:t>&lt; count gender where gender is not </a:t>
            </a:r>
            <a:r>
              <a:rPr lang="en-US" sz="1600" dirty="0"/>
              <a:t>(</a:t>
            </a:r>
            <a:r>
              <a:rPr lang="en-US" sz="1600" i="1" dirty="0"/>
              <a:t>male, female</a:t>
            </a:r>
            <a:r>
              <a:rPr lang="en-US" sz="1600" dirty="0"/>
              <a:t>) </a:t>
            </a:r>
            <a:r>
              <a:rPr lang="en-US" sz="1600" i="1" dirty="0"/>
              <a:t>&gt;</a:t>
            </a:r>
            <a:r>
              <a:rPr lang="en-US" i="1" dirty="0"/>
              <a:t> 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en-US" dirty="0"/>
              <a:t>How many entries contain non-valid values for a non-empty integer field representing age?</a:t>
            </a:r>
          </a:p>
          <a:p>
            <a:pPr marL="1200150" lvl="2" indent="-285750">
              <a:spcAft>
                <a:spcPts val="600"/>
              </a:spcAft>
              <a:buFont typeface="Arial" charset="0"/>
              <a:buChar char="•"/>
            </a:pPr>
            <a:r>
              <a:rPr lang="en-US" sz="1600" i="1" dirty="0"/>
              <a:t>&lt; count age where age is not between </a:t>
            </a:r>
            <a:r>
              <a:rPr lang="en-US" sz="1600" dirty="0"/>
              <a:t>[0</a:t>
            </a:r>
            <a:r>
              <a:rPr lang="en-US" sz="1600" i="1" dirty="0"/>
              <a:t>, </a:t>
            </a:r>
            <a:r>
              <a:rPr lang="en-US" sz="1600" dirty="0"/>
              <a:t>110] </a:t>
            </a:r>
            <a:r>
              <a:rPr lang="en-US" sz="1600" i="1" dirty="0"/>
              <a:t>&gt;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3300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983478" y="1993392"/>
            <a:ext cx="6455664" cy="4014216"/>
          </a:xfrm>
          <a:prstGeom prst="rect">
            <a:avLst/>
          </a:prstGeom>
          <a:solidFill>
            <a:schemeClr val="bg1"/>
          </a:solidFill>
          <a:effectLst>
            <a:outerShdw blurRad="50800" dist="762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4636007" y="345932"/>
            <a:ext cx="7150609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Structure, </a:t>
            </a:r>
            <a:r>
              <a:rPr lang="en-US" sz="1600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Quality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Metadata &amp; Provenance</a:t>
            </a:r>
          </a:p>
          <a:p>
            <a:pPr algn="ctr"/>
            <a:r>
              <a:rPr lang="en-US" sz="16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Value Validity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8" name="Table 7"/>
          <p:cNvGraphicFramePr/>
          <p:nvPr>
            <p:extLst/>
          </p:nvPr>
        </p:nvGraphicFramePr>
        <p:xfrm>
          <a:off x="5103969" y="2472942"/>
          <a:ext cx="6214683" cy="1848614"/>
        </p:xfrm>
        <a:graphic>
          <a:graphicData uri="http://schemas.openxmlformats.org/drawingml/2006/table">
            <a:tbl>
              <a:tblPr/>
              <a:tblGrid>
                <a:gridCol w="7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5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28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16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07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8421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7585">
                <a:tc>
                  <a:txBody>
                    <a:bodyPr/>
                    <a:lstStyle/>
                    <a:p>
                      <a:pPr algn="ctr"/>
                      <a:r>
                        <a:rPr lang="en-US" sz="1100" b="1" spc="-1" dirty="0" err="1">
                          <a:latin typeface="Arial"/>
                        </a:rPr>
                        <a:t>zip_code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spc="-1">
                          <a:latin typeface="Arial"/>
                        </a:rPr>
                        <a:t>area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spc="-1">
                          <a:latin typeface="Arial"/>
                        </a:rPr>
                        <a:t>subdivision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spc="-1">
                          <a:latin typeface="Arial"/>
                        </a:rPr>
                        <a:t>neighborhood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spc="-1">
                          <a:latin typeface="Arial"/>
                        </a:rPr>
                        <a:t>zoning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spc="-1">
                          <a:latin typeface="Arial"/>
                        </a:rPr>
                        <a:t>parcel_id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585"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23185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>
                          <a:latin typeface="Arial"/>
                        </a:rPr>
                        <a:t>JCC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Governors Land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River Reach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R-4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4511000022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0093"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>
                          <a:latin typeface="Arial"/>
                        </a:rPr>
                        <a:t>23188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JCC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Wellington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>
                          <a:latin typeface="Arial"/>
                        </a:rPr>
                        <a:t>RESIDENT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1330800178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0093"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>
                          <a:latin typeface="Arial"/>
                        </a:rPr>
                        <a:t>23188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JCC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Powhatan Secondary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RES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3741600013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058"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>
                          <a:latin typeface="Arial"/>
                        </a:rPr>
                        <a:t>23185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>
                          <a:latin typeface="Arial"/>
                        </a:rPr>
                        <a:t>JCC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 err="1">
                          <a:latin typeface="Arial"/>
                        </a:rPr>
                        <a:t>Kingsmill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 err="1">
                          <a:latin typeface="Arial"/>
                        </a:rPr>
                        <a:t>Padgetts</a:t>
                      </a:r>
                      <a:r>
                        <a:rPr lang="en-US" sz="1100" spc="-1" dirty="0">
                          <a:latin typeface="Arial"/>
                        </a:rPr>
                        <a:t> Ordinary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>
                          <a:latin typeface="Arial"/>
                        </a:rPr>
                        <a:t>R 4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>
                          <a:latin typeface="Arial"/>
                        </a:rPr>
                        <a:t>5041100213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0093"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23185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JCC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Pointe @ Jamestown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RES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>
                          <a:latin typeface="Arial"/>
                        </a:rPr>
                        <a:t>4640600108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0093">
                <a:tc>
                  <a:txBody>
                    <a:bodyPr/>
                    <a:lstStyle/>
                    <a:p>
                      <a:pPr algn="ctr"/>
                      <a:r>
                        <a:rPr lang="en-US" sz="1100" spc="-1" dirty="0">
                          <a:latin typeface="Arial"/>
                        </a:rPr>
                        <a:t>23185</a:t>
                      </a:r>
                      <a:endParaRPr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JCC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Paddock Green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Paddock Green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spc="-1">
                          <a:latin typeface="Arial"/>
                        </a:rPr>
                        <a:t>R1</a:t>
                      </a:r>
                      <a:endParaRPr sz="110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81638" marR="81638" marT="41476" marB="41476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TextShape 3"/>
          <p:cNvSpPr txBox="1"/>
          <p:nvPr/>
        </p:nvSpPr>
        <p:spPr>
          <a:xfrm>
            <a:off x="5103969" y="4440858"/>
            <a:ext cx="6214683" cy="1341590"/>
          </a:xfrm>
          <a:prstGeom prst="rect">
            <a:avLst/>
          </a:prstGeom>
          <a:noFill/>
          <a:ln>
            <a:noFill/>
          </a:ln>
        </p:spPr>
        <p:txBody>
          <a:bodyPr lIns="81639" tIns="40820" rIns="81639" bIns="40820"/>
          <a:lstStyle/>
          <a:p>
            <a:pPr algn="just"/>
            <a:r>
              <a:rPr lang="en-US" sz="1400" spc="-1" dirty="0"/>
              <a:t>Comparison constraint: </a:t>
            </a:r>
            <a:r>
              <a:rPr lang="en-US" sz="1400" b="1" spc="-1" dirty="0"/>
              <a:t>zoning 2015, James City County </a:t>
            </a:r>
            <a:r>
              <a:rPr lang="en-US" sz="1400" spc="-1" dirty="0"/>
              <a:t>= {A-1, R-1, R-2, R-3, R-4, R-5, R-6, R-7, R-8, LB, B-1, M-1, M-2, RT, PUD, MU, PL, EO}</a:t>
            </a:r>
          </a:p>
          <a:p>
            <a:pPr marL="285750" indent="-285750" algn="just">
              <a:buFont typeface="Arial" pitchFamily="34" charset="0"/>
              <a:buChar char="•"/>
            </a:pPr>
            <a:endParaRPr lang="en-US" sz="1100" spc="-1" dirty="0"/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1100" spc="-1" dirty="0"/>
              <a:t>During Data Profiling issues are described, not “fixed”</a:t>
            </a:r>
            <a:endParaRPr lang="en-US" sz="1100" dirty="0"/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1100" spc="-1" dirty="0"/>
              <a:t>The appropriate fix depends upon the needs of the research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1100" spc="-1" dirty="0"/>
              <a:t>It may be appropriate to simply normalize all zoning entries to the </a:t>
            </a:r>
            <a:r>
              <a:rPr lang="en-US" sz="1100" dirty="0"/>
              <a:t>five major categories of zoning: Residential, Mixed Residential-Commercial, Commercial, Industrial, and Special</a:t>
            </a:r>
          </a:p>
          <a:p>
            <a:pPr algn="just"/>
            <a:endParaRPr sz="1400" dirty="0"/>
          </a:p>
        </p:txBody>
      </p:sp>
      <p:sp>
        <p:nvSpPr>
          <p:cNvPr id="10" name="Oval 9"/>
          <p:cNvSpPr/>
          <p:nvPr/>
        </p:nvSpPr>
        <p:spPr>
          <a:xfrm>
            <a:off x="9453879" y="2417577"/>
            <a:ext cx="764508" cy="1959344"/>
          </a:xfrm>
          <a:prstGeom prst="ellipse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45" tIns="41473" rIns="82945" bIns="41473" spcCol="0" rtlCol="0" anchor="ctr"/>
          <a:lstStyle/>
          <a:p>
            <a:pPr algn="ctr"/>
            <a:endParaRPr lang="en-US" sz="1400"/>
          </a:p>
        </p:txBody>
      </p:sp>
      <p:sp>
        <p:nvSpPr>
          <p:cNvPr id="11" name="Down Arrow 10"/>
          <p:cNvSpPr/>
          <p:nvPr/>
        </p:nvSpPr>
        <p:spPr>
          <a:xfrm>
            <a:off x="9721486" y="4300744"/>
            <a:ext cx="254836" cy="20772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45" tIns="41473" rIns="82945" bIns="41473" spcCol="0" rtlCol="0" anchor="ctr"/>
          <a:lstStyle/>
          <a:p>
            <a:pPr algn="ctr"/>
            <a:endParaRPr lang="en-US" sz="1400"/>
          </a:p>
        </p:txBody>
      </p:sp>
      <p:sp>
        <p:nvSpPr>
          <p:cNvPr id="12" name="TextBox 11"/>
          <p:cNvSpPr txBox="1"/>
          <p:nvPr/>
        </p:nvSpPr>
        <p:spPr>
          <a:xfrm>
            <a:off x="6833698" y="2089597"/>
            <a:ext cx="2887788" cy="292150"/>
          </a:xfrm>
          <a:prstGeom prst="rect">
            <a:avLst/>
          </a:prstGeom>
          <a:noFill/>
        </p:spPr>
        <p:txBody>
          <a:bodyPr wrap="none" lIns="82945" tIns="41473" rIns="82945" bIns="41473" rtlCol="0">
            <a:spAutoFit/>
          </a:bodyPr>
          <a:lstStyle/>
          <a:p>
            <a:pPr algn="ctr"/>
            <a:r>
              <a:rPr lang="en-US" dirty="0"/>
              <a:t>Pulled from current James City County MLS Data</a:t>
            </a:r>
          </a:p>
        </p:txBody>
      </p:sp>
    </p:spTree>
    <p:extLst>
      <p:ext uri="{BB962C8B-B14F-4D97-AF65-F5344CB8AC3E}">
        <p14:creationId xmlns:p14="http://schemas.microsoft.com/office/powerpoint/2010/main" val="40227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636007" y="345932"/>
            <a:ext cx="7150609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Structure, </a:t>
            </a:r>
            <a:r>
              <a:rPr lang="en-US" sz="1600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Quality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Metadata &amp; Provenance</a:t>
            </a:r>
          </a:p>
          <a:p>
            <a:pPr algn="ctr"/>
            <a:r>
              <a:rPr lang="en-US" sz="16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Consistency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/>
          <p:cNvSpPr txBox="1"/>
          <p:nvPr/>
        </p:nvSpPr>
        <p:spPr>
          <a:xfrm>
            <a:off x="5099401" y="1945624"/>
            <a:ext cx="6223820" cy="409342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1600" dirty="0"/>
              <a:t>The Degree to Which Two or More Attributes Satisfy a Dependency Constraint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600" dirty="0"/>
              <a:t>Simple example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/>
              <a:t>Location disagreements like zip and state (</a:t>
            </a:r>
            <a:r>
              <a:rPr lang="en-US" sz="1400" b="1" dirty="0"/>
              <a:t>Record-Level</a:t>
            </a:r>
            <a:r>
              <a:rPr lang="en-US" sz="1400" dirty="0"/>
              <a:t>)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600" dirty="0"/>
              <a:t>More complex example (</a:t>
            </a:r>
            <a:r>
              <a:rPr lang="en-US" sz="1600" b="1" dirty="0"/>
              <a:t>Longitudinal</a:t>
            </a:r>
            <a:r>
              <a:rPr lang="en-US" sz="1600" dirty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/>
              <a:t>Consistency with locally derived “truth”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/>
              <a:t>VDOE Student Record, no definitive list of student demographics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/>
              <a:t>Truth must be derived from multiple observations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/>
              <a:t>Student Record has multiple observations per school year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/>
              <a:t>Query here shows disagreement on gender for some of the observations when Student Record is matched to itself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select count(distinct </a:t>
            </a:r>
            <a:r>
              <a:rPr lang="en-US" sz="1400" b="1" dirty="0" err="1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a.internal_id</a:t>
            </a:r>
            <a: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)</a:t>
            </a:r>
            <a:b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</a:br>
            <a: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from </a:t>
            </a:r>
            <a:r>
              <a:rPr lang="en-US" sz="1400" b="1" dirty="0" err="1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vdoe.student_record</a:t>
            </a:r>
            <a: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 a</a:t>
            </a:r>
            <a:b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</a:br>
            <a: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join </a:t>
            </a:r>
            <a:r>
              <a:rPr lang="en-US" sz="1400" b="1" dirty="0" err="1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vdoe.student_record</a:t>
            </a:r>
            <a: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 b</a:t>
            </a:r>
            <a:b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</a:br>
            <a: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on </a:t>
            </a:r>
            <a:r>
              <a:rPr lang="en-US" sz="1400" b="1" dirty="0" err="1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a.internal_id</a:t>
            </a:r>
            <a: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 = </a:t>
            </a:r>
            <a:r>
              <a:rPr lang="en-US" sz="1400" b="1" dirty="0" err="1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b.internal_id</a:t>
            </a:r>
            <a:b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</a:br>
            <a: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and </a:t>
            </a:r>
            <a:r>
              <a:rPr lang="en-US" sz="1400" b="1" dirty="0" err="1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a.gender</a:t>
            </a:r>
            <a:r>
              <a:rPr lang="en-US" sz="1400" b="1" dirty="0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 &lt;&gt; </a:t>
            </a:r>
            <a:r>
              <a:rPr lang="en-US" sz="1400" b="1" dirty="0" err="1">
                <a:solidFill>
                  <a:srgbClr val="6538DA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b.gender</a:t>
            </a:r>
            <a:endParaRPr lang="en-US" sz="1400" b="1" dirty="0">
              <a:solidFill>
                <a:srgbClr val="6538DA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pPr marL="1657350" lvl="3" indent="-285750">
              <a:buFont typeface="Arial" charset="0"/>
              <a:buChar char="•"/>
            </a:pPr>
            <a:r>
              <a:rPr lang="en-US" sz="1400" b="1" dirty="0"/>
              <a:t>16,310 / 2,346,058 individuals have more than one value for gender</a:t>
            </a:r>
          </a:p>
        </p:txBody>
      </p:sp>
    </p:spTree>
    <p:extLst>
      <p:ext uri="{BB962C8B-B14F-4D97-AF65-F5344CB8AC3E}">
        <p14:creationId xmlns:p14="http://schemas.microsoft.com/office/powerpoint/2010/main" val="397745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53" y="129746"/>
            <a:ext cx="5334000" cy="640349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6461014" y="2117148"/>
            <a:ext cx="5100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Emergency Services Data Processing Example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745" y="6076097"/>
            <a:ext cx="2013726" cy="40274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7137801-CF30-D947-AB54-059673FB06E1}"/>
              </a:ext>
            </a:extLst>
          </p:cNvPr>
          <p:cNvSpPr/>
          <p:nvPr/>
        </p:nvSpPr>
        <p:spPr>
          <a:xfrm>
            <a:off x="7668024" y="1777093"/>
            <a:ext cx="23683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38138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Record Consistency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D2A837-F8DA-2645-9F14-6E43CAC56ECE}"/>
              </a:ext>
            </a:extLst>
          </p:cNvPr>
          <p:cNvSpPr txBox="1"/>
          <p:nvPr/>
        </p:nvSpPr>
        <p:spPr>
          <a:xfrm>
            <a:off x="6217508" y="345932"/>
            <a:ext cx="5587396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3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Structure, </a:t>
            </a:r>
            <a:r>
              <a:rPr lang="en-US" sz="1600" b="1" dirty="0">
                <a:solidFill>
                  <a:schemeClr val="accent3"/>
                </a:solidFill>
                <a:latin typeface="Helvetica" charset="0"/>
                <a:ea typeface="Helvetica" charset="0"/>
                <a:cs typeface="Helvetica" charset="0"/>
              </a:rPr>
              <a:t>Quality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, Metadata &amp; Provenance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7AADCA-5CBF-3A4E-83CD-D2764BAA5FC6}"/>
              </a:ext>
            </a:extLst>
          </p:cNvPr>
          <p:cNvSpPr txBox="1"/>
          <p:nvPr/>
        </p:nvSpPr>
        <p:spPr>
          <a:xfrm>
            <a:off x="6516267" y="2544700"/>
            <a:ext cx="3520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Consistency Issue:</a:t>
            </a:r>
          </a:p>
          <a:p>
            <a:r>
              <a:rPr lang="en-US" sz="1600" dirty="0"/>
              <a:t>Violates time dependency constraint</a:t>
            </a:r>
          </a:p>
          <a:p>
            <a:r>
              <a:rPr lang="en-US" sz="1600" dirty="0"/>
              <a:t>Leaves scene before arriving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6ADF0D-9575-EE48-BFE1-609CF6E52FE0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5684109" y="2544702"/>
            <a:ext cx="832158" cy="41549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4936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198168"/>
            <a:ext cx="5114418" cy="662454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636007" y="345932"/>
            <a:ext cx="7150609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Structure, Quality, </a:t>
            </a:r>
            <a:r>
              <a:rPr lang="en-US" sz="1600" b="1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Metadata &amp; Provenance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896112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681726" y="1617080"/>
            <a:ext cx="7059169" cy="4908154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lIns="82945" tIns="41473" rIns="82945" bIns="41473" rtlCol="0">
            <a:spAutoFit/>
          </a:bodyPr>
          <a:lstStyle/>
          <a:p>
            <a:pPr marL="253604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Observation Unit Definition</a:t>
            </a:r>
          </a:p>
          <a:p>
            <a:pPr marL="253604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Datasets (tables) without definition and/or non-meaningful/confusing naming</a:t>
            </a:r>
          </a:p>
          <a:p>
            <a:pPr marL="253604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Observation Unit Attributes Definition </a:t>
            </a:r>
          </a:p>
          <a:p>
            <a:pPr marL="253604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Attributes (columns) without definition and/or non-meaningful/confusing naming</a:t>
            </a:r>
          </a:p>
          <a:p>
            <a:pPr marL="253604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Semantic Confusion </a:t>
            </a:r>
          </a:p>
          <a:p>
            <a:pPr marL="253604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Attributes with the same name but different definitions</a:t>
            </a:r>
          </a:p>
          <a:p>
            <a:pPr marL="253604"/>
            <a:r>
              <a:rPr lang="en-US" sz="1050" dirty="0">
                <a:latin typeface="Helvetica" charset="0"/>
                <a:ea typeface="Helvetica" charset="0"/>
                <a:cs typeface="Helvetica" charset="0"/>
              </a:rPr>
              <a:t>  e.g. An attribute named “Grade” can refer to both a 'score' for a test or the 'level/year’</a:t>
            </a:r>
          </a:p>
          <a:p>
            <a:pPr marL="253604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Multiple Attribute Names </a:t>
            </a:r>
          </a:p>
          <a:p>
            <a:pPr marL="253604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Attributes with different names but the same definition</a:t>
            </a:r>
          </a:p>
          <a:p>
            <a:pPr marL="253604"/>
            <a:r>
              <a:rPr lang="en-US" sz="1050" dirty="0">
                <a:latin typeface="Helvetica" charset="0"/>
                <a:ea typeface="Helvetica" charset="0"/>
                <a:cs typeface="Helvetica" charset="0"/>
              </a:rPr>
              <a:t>  e.g. Attributes name “Grade” and “Year” both referring to 'level/year' of schooling</a:t>
            </a:r>
          </a:p>
          <a:p>
            <a:pPr marL="253604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Inconsistent Attribute Formats </a:t>
            </a:r>
          </a:p>
          <a:p>
            <a:pPr marL="253604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Attributes of the same type that are formatted differently</a:t>
            </a:r>
          </a:p>
          <a:p>
            <a:pPr marL="253604"/>
            <a:r>
              <a:rPr lang="en-US" sz="1050" dirty="0">
                <a:latin typeface="Helvetica" charset="0"/>
                <a:ea typeface="Helvetica" charset="0"/>
                <a:cs typeface="Helvetica" charset="0"/>
              </a:rPr>
              <a:t>  e.g. Most commonly an issue when dealing with dates and times</a:t>
            </a:r>
          </a:p>
          <a:p>
            <a:pPr marL="253604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Data Process History</a:t>
            </a:r>
          </a:p>
          <a:p>
            <a:pPr marL="253604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Attributes collected at different locations, with different tools</a:t>
            </a:r>
          </a:p>
          <a:p>
            <a:pPr marL="253604"/>
            <a:endParaRPr lang="en-US" sz="1200" dirty="0">
              <a:latin typeface="Helvetica" charset="0"/>
              <a:ea typeface="Helvetica" charset="0"/>
              <a:cs typeface="Helvetica" charset="0"/>
            </a:endParaRPr>
          </a:p>
          <a:p>
            <a:pPr marL="253604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System of Origin</a:t>
            </a:r>
          </a:p>
          <a:p>
            <a:pPr marL="253604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Where was this data originally collected?</a:t>
            </a:r>
          </a:p>
          <a:p>
            <a:pPr marL="253604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Intermediate Storage Systems</a:t>
            </a:r>
          </a:p>
          <a:p>
            <a:pPr marL="253604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Chain of Custody</a:t>
            </a:r>
          </a:p>
          <a:p>
            <a:pPr marL="253604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Contact Information</a:t>
            </a:r>
          </a:p>
          <a:p>
            <a:pPr marL="253604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Who can I contact with my questions?</a:t>
            </a:r>
          </a:p>
          <a:p>
            <a:pPr marL="253604"/>
            <a:r>
              <a:rPr lang="en-US" sz="1400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Transformation</a:t>
            </a:r>
          </a:p>
          <a:p>
            <a:pPr marL="253604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What happened to the data since collection and why?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225241" y="3810213"/>
            <a:ext cx="2743200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Light"/>
                <a:cs typeface="Gill Sans Light"/>
              </a:rPr>
              <a:t>Getting this stuff in order is a BIG part of Data Repurposing!</a:t>
            </a:r>
          </a:p>
        </p:txBody>
      </p:sp>
    </p:spTree>
    <p:extLst>
      <p:ext uri="{BB962C8B-B14F-4D97-AF65-F5344CB8AC3E}">
        <p14:creationId xmlns:p14="http://schemas.microsoft.com/office/powerpoint/2010/main" val="1788018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53" y="129746"/>
            <a:ext cx="5334000" cy="640349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6461012" y="2251952"/>
            <a:ext cx="5100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Emergency Services Data Processing Example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745" y="6076097"/>
            <a:ext cx="2013726" cy="40274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7137801-CF30-D947-AB54-059673FB06E1}"/>
              </a:ext>
            </a:extLst>
          </p:cNvPr>
          <p:cNvSpPr/>
          <p:nvPr/>
        </p:nvSpPr>
        <p:spPr>
          <a:xfrm>
            <a:off x="6692044" y="1838648"/>
            <a:ext cx="4638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53604"/>
            <a:r>
              <a:rPr lang="en-US" b="1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Observation Unit Attributes Definition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D2A837-F8DA-2645-9F14-6E43CAC56ECE}"/>
              </a:ext>
            </a:extLst>
          </p:cNvPr>
          <p:cNvSpPr txBox="1"/>
          <p:nvPr/>
        </p:nvSpPr>
        <p:spPr>
          <a:xfrm>
            <a:off x="6217508" y="345932"/>
            <a:ext cx="5587396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3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Structure, Quality, </a:t>
            </a:r>
            <a:r>
              <a:rPr lang="en-US" sz="1600" b="1" dirty="0">
                <a:solidFill>
                  <a:schemeClr val="accent3"/>
                </a:solidFill>
                <a:latin typeface="Helvetica" charset="0"/>
                <a:ea typeface="Helvetica" charset="0"/>
                <a:cs typeface="Helvetica" charset="0"/>
              </a:rPr>
              <a:t>Metadata &amp; Provenance</a:t>
            </a:r>
            <a:endParaRPr lang="en-US" sz="16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6ADF0D-9575-EE48-BFE1-609CF6E52FE0}"/>
              </a:ext>
            </a:extLst>
          </p:cNvPr>
          <p:cNvCxnSpPr>
            <a:cxnSpLocks/>
          </p:cNvCxnSpPr>
          <p:nvPr/>
        </p:nvCxnSpPr>
        <p:spPr>
          <a:xfrm flipH="1" flipV="1">
            <a:off x="5128054" y="2251952"/>
            <a:ext cx="1388213" cy="70824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F0DA94A-3D75-6F4C-A926-E9675FA2F7CF}"/>
              </a:ext>
            </a:extLst>
          </p:cNvPr>
          <p:cNvSpPr txBox="1"/>
          <p:nvPr/>
        </p:nvSpPr>
        <p:spPr>
          <a:xfrm>
            <a:off x="6692044" y="2772978"/>
            <a:ext cx="24016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Metadata needed:</a:t>
            </a:r>
          </a:p>
          <a:p>
            <a:r>
              <a:rPr lang="en-US" sz="1600" dirty="0"/>
              <a:t>Time definitions unclear</a:t>
            </a:r>
          </a:p>
        </p:txBody>
      </p:sp>
    </p:spTree>
    <p:extLst>
      <p:ext uri="{BB962C8B-B14F-4D97-AF65-F5344CB8AC3E}">
        <p14:creationId xmlns:p14="http://schemas.microsoft.com/office/powerpoint/2010/main" val="1258841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53" y="129746"/>
            <a:ext cx="5334000" cy="640349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6543546" y="1845245"/>
            <a:ext cx="5100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Emergency Services Data Processing Example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745" y="6076097"/>
            <a:ext cx="2013726" cy="40274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ED2A837-F8DA-2645-9F14-6E43CAC56ECE}"/>
              </a:ext>
            </a:extLst>
          </p:cNvPr>
          <p:cNvSpPr txBox="1"/>
          <p:nvPr/>
        </p:nvSpPr>
        <p:spPr>
          <a:xfrm>
            <a:off x="6217508" y="345932"/>
            <a:ext cx="5587396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Repurposing Data for Statistical Purposes</a:t>
            </a:r>
          </a:p>
          <a:p>
            <a:pPr algn="ctr"/>
            <a:endParaRPr lang="en-US" sz="700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Data Fitness Analysis: </a:t>
            </a:r>
            <a:r>
              <a:rPr lang="en-US" b="1" dirty="0">
                <a:solidFill>
                  <a:schemeClr val="accent3"/>
                </a:solidFill>
                <a:latin typeface="Helvetica" charset="0"/>
                <a:ea typeface="Helvetica" charset="0"/>
                <a:cs typeface="Helvetica" charset="0"/>
              </a:rPr>
              <a:t>Profiling</a:t>
            </a:r>
          </a:p>
          <a:p>
            <a:pPr algn="ctr"/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Structure, Quality, Metadata &amp; Provenance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6ADF0D-9575-EE48-BFE1-609CF6E52FE0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5128055" y="2251955"/>
            <a:ext cx="1388212" cy="125818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F0DA94A-3D75-6F4C-A926-E9675FA2F7CF}"/>
              </a:ext>
            </a:extLst>
          </p:cNvPr>
          <p:cNvSpPr txBox="1"/>
          <p:nvPr/>
        </p:nvSpPr>
        <p:spPr>
          <a:xfrm>
            <a:off x="6516267" y="3217749"/>
            <a:ext cx="2800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(Metadata) Metadata needed:</a:t>
            </a:r>
          </a:p>
          <a:p>
            <a:r>
              <a:rPr lang="en-US" sz="1600" dirty="0"/>
              <a:t>Time definitions unclear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5D47A9-A7F4-EE40-AF38-969D7093FB40}"/>
              </a:ext>
            </a:extLst>
          </p:cNvPr>
          <p:cNvSpPr txBox="1"/>
          <p:nvPr/>
        </p:nvSpPr>
        <p:spPr>
          <a:xfrm>
            <a:off x="6516267" y="2360647"/>
            <a:ext cx="44661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(Quality) Consistency Issue:</a:t>
            </a:r>
          </a:p>
          <a:p>
            <a:r>
              <a:rPr lang="en-US" sz="1600" dirty="0"/>
              <a:t>Violates time dependency constraint</a:t>
            </a:r>
          </a:p>
          <a:p>
            <a:r>
              <a:rPr lang="en-US" sz="1600" dirty="0"/>
              <a:t>Leaves scene before arriving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C15CE8B-AADA-B54E-AD1B-1BF2FF009C83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572897" y="2582562"/>
            <a:ext cx="943370" cy="19358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CB619B9-C9A0-5C4C-AD26-474ACC1597CB}"/>
              </a:ext>
            </a:extLst>
          </p:cNvPr>
          <p:cNvSpPr txBox="1"/>
          <p:nvPr/>
        </p:nvSpPr>
        <p:spPr>
          <a:xfrm>
            <a:off x="6516266" y="3802524"/>
            <a:ext cx="3688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(Structure) Multiple Types of Observation on Single Page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9A5CDF-E461-3841-9EB2-416F4FE8220E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3512504" y="3068533"/>
            <a:ext cx="3003762" cy="102637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C5EA3A-65BD-B844-A617-65FF9B8AF7B4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4518774" y="4094912"/>
            <a:ext cx="1997492" cy="87716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02FB8B1-0016-0F4D-B9AD-4785D38F0772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2562167" y="1142059"/>
            <a:ext cx="3954099" cy="295285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699E0C8-349A-F24E-8FEB-9FC127990ED1}"/>
              </a:ext>
            </a:extLst>
          </p:cNvPr>
          <p:cNvSpPr txBox="1"/>
          <p:nvPr/>
        </p:nvSpPr>
        <p:spPr>
          <a:xfrm>
            <a:off x="6516267" y="4400702"/>
            <a:ext cx="3688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Additionally:</a:t>
            </a:r>
          </a:p>
          <a:p>
            <a:r>
              <a:rPr lang="en-US" sz="1600" b="1" dirty="0"/>
              <a:t>(Structure) Forms made available online as nested HTML Tables - each needing separate extraction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AB1CF0-9A2C-9C44-A475-34DDA074D8AA}"/>
              </a:ext>
            </a:extLst>
          </p:cNvPr>
          <p:cNvSpPr txBox="1"/>
          <p:nvPr/>
        </p:nvSpPr>
        <p:spPr>
          <a:xfrm>
            <a:off x="1775573" y="757480"/>
            <a:ext cx="1573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Unit Information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DC02A2-0B64-6F41-8C24-419C4E42C42A}"/>
              </a:ext>
            </a:extLst>
          </p:cNvPr>
          <p:cNvSpPr txBox="1"/>
          <p:nvPr/>
        </p:nvSpPr>
        <p:spPr>
          <a:xfrm>
            <a:off x="2493961" y="2688650"/>
            <a:ext cx="17126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Scene Information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A5307F-943F-704C-8D3C-B052F15D08C7}"/>
              </a:ext>
            </a:extLst>
          </p:cNvPr>
          <p:cNvSpPr txBox="1"/>
          <p:nvPr/>
        </p:nvSpPr>
        <p:spPr>
          <a:xfrm>
            <a:off x="2251871" y="4878448"/>
            <a:ext cx="22669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Neurological Information</a:t>
            </a:r>
          </a:p>
        </p:txBody>
      </p:sp>
    </p:spTree>
    <p:extLst>
      <p:ext uri="{BB962C8B-B14F-4D97-AF65-F5344CB8AC3E}">
        <p14:creationId xmlns:p14="http://schemas.microsoft.com/office/powerpoint/2010/main" val="796182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76" y="178019"/>
            <a:ext cx="5157216" cy="667998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07608" y="365760"/>
            <a:ext cx="5696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panose="020B0604020202020204" pitchFamily="34" charset="0"/>
                <a:ea typeface="Raleway" charset="0"/>
                <a:cs typeface="Helvetica" panose="020B0604020202020204" pitchFamily="34" charset="0"/>
              </a:rPr>
              <a:t>SDAL</a:t>
            </a:r>
          </a:p>
          <a:p>
            <a:pPr algn="ctr"/>
            <a:r>
              <a:rPr lang="en-US" sz="2400" b="1" dirty="0">
                <a:latin typeface="Helvetica" panose="020B0604020202020204" pitchFamily="34" charset="0"/>
                <a:ea typeface="Raleway" charset="0"/>
                <a:cs typeface="Helvetica" panose="020B0604020202020204" pitchFamily="34" charset="0"/>
              </a:rPr>
              <a:t>Data Science Processes &amp; Platforms</a:t>
            </a:r>
          </a:p>
          <a:p>
            <a:pPr algn="ctr"/>
            <a:r>
              <a:rPr lang="en-US" sz="2400" b="1" dirty="0">
                <a:latin typeface="Helvetica" panose="020B0604020202020204" pitchFamily="34" charset="0"/>
                <a:ea typeface="Raleway" charset="0"/>
                <a:cs typeface="Helvetica" panose="020B0604020202020204" pitchFamily="34" charset="0"/>
              </a:rPr>
              <a:t>for Evidence-Based Policy</a:t>
            </a:r>
          </a:p>
        </p:txBody>
      </p:sp>
      <p:sp>
        <p:nvSpPr>
          <p:cNvPr id="4" name="Oval 3"/>
          <p:cNvSpPr/>
          <p:nvPr/>
        </p:nvSpPr>
        <p:spPr>
          <a:xfrm>
            <a:off x="841248" y="3419856"/>
            <a:ext cx="3886200" cy="2752344"/>
          </a:xfrm>
          <a:prstGeom prst="ellipse">
            <a:avLst/>
          </a:prstGeom>
          <a:noFill/>
          <a:ln w="41275">
            <a:solidFill>
              <a:schemeClr val="accent6">
                <a:lumMod val="50000"/>
              </a:schemeClr>
            </a:solidFill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245352" y="1843398"/>
            <a:ext cx="535838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Data Analytics Process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b="1" dirty="0">
                <a:latin typeface="Helvetica" panose="020B0604020202020204" pitchFamily="34" charset="0"/>
                <a:cs typeface="Helvetica" panose="020B0604020202020204" pitchFamily="34" charset="0"/>
              </a:rPr>
              <a:t>Data Fitness Analysis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Data Analysis &amp; Hypothesis Testing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Creation of Community Data Tools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Data Fitness Analysis</a:t>
            </a:r>
            <a:endParaRPr 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sz="2400" b="1" dirty="0">
                <a:latin typeface="Helvetica" panose="020B0604020202020204" pitchFamily="34" charset="0"/>
                <a:cs typeface="Helvetica" panose="020B0604020202020204" pitchFamily="34" charset="0"/>
              </a:rPr>
              <a:t>Profiling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Preparation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Linkage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Exploration &amp; Assessment</a:t>
            </a:r>
          </a:p>
          <a:p>
            <a:pPr marL="800100" lvl="1" indent="-342900">
              <a:buFont typeface="Arial" charset="0"/>
              <a:buChar char="•"/>
            </a:pP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7" name="Straight Connector 6"/>
          <p:cNvCxnSpPr>
            <a:stCxn id="4" idx="6"/>
          </p:cNvCxnSpPr>
          <p:nvPr/>
        </p:nvCxnSpPr>
        <p:spPr>
          <a:xfrm flipV="1">
            <a:off x="4727448" y="3291840"/>
            <a:ext cx="1517904" cy="1504188"/>
          </a:xfrm>
          <a:prstGeom prst="line">
            <a:avLst/>
          </a:prstGeom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710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245" y="228600"/>
            <a:ext cx="5334000" cy="64034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56706" y="1091626"/>
            <a:ext cx="24016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Metadata needed:</a:t>
            </a:r>
          </a:p>
          <a:p>
            <a:r>
              <a:rPr lang="en-US" sz="1600" dirty="0"/>
              <a:t>Time definitions unclear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56706" y="1759804"/>
            <a:ext cx="27320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Inconsistent Values:</a:t>
            </a:r>
          </a:p>
          <a:p>
            <a:r>
              <a:rPr lang="en-US" sz="1600" dirty="0"/>
              <a:t>Violates time dependency constraint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90160" y="3958151"/>
            <a:ext cx="26985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Format Issue:</a:t>
            </a:r>
          </a:p>
          <a:p>
            <a:r>
              <a:rPr lang="en-US" sz="1600" dirty="0"/>
              <a:t>Values of a variable used for column headers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06887" y="4995038"/>
            <a:ext cx="26818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Format Issue:</a:t>
            </a:r>
          </a:p>
          <a:p>
            <a:r>
              <a:rPr lang="en-US" sz="1600" b="1" dirty="0"/>
              <a:t>Forms made available online as nested HTML Tables - each needing separate extraction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6706" y="2845571"/>
            <a:ext cx="24165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Multiple Types in one table (of tables) that need separation</a:t>
            </a:r>
          </a:p>
        </p:txBody>
      </p:sp>
      <p:sp>
        <p:nvSpPr>
          <p:cNvPr id="12" name="Oval 11"/>
          <p:cNvSpPr/>
          <p:nvPr/>
        </p:nvSpPr>
        <p:spPr>
          <a:xfrm>
            <a:off x="4419600" y="457200"/>
            <a:ext cx="2133600" cy="2133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6" idx="1"/>
            <a:endCxn id="12" idx="6"/>
          </p:cNvCxnSpPr>
          <p:nvPr/>
        </p:nvCxnSpPr>
        <p:spPr>
          <a:xfrm flipH="1">
            <a:off x="6553200" y="1384014"/>
            <a:ext cx="1103506" cy="13998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1"/>
          </p:cNvCxnSpPr>
          <p:nvPr/>
        </p:nvCxnSpPr>
        <p:spPr>
          <a:xfrm flipH="1" flipV="1">
            <a:off x="5943600" y="1600200"/>
            <a:ext cx="1713106" cy="57510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4953000" y="3048000"/>
            <a:ext cx="2703706" cy="8995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4953000" y="3137957"/>
            <a:ext cx="2703706" cy="165119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3429000" y="1066801"/>
            <a:ext cx="4227706" cy="20711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200400" y="745123"/>
            <a:ext cx="1573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Unit Information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918788" y="2676293"/>
            <a:ext cx="17126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Scene Information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676698" y="4866091"/>
            <a:ext cx="22669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Neurological Information</a:t>
            </a:r>
          </a:p>
        </p:txBody>
      </p:sp>
      <p:cxnSp>
        <p:nvCxnSpPr>
          <p:cNvPr id="29" name="Straight Arrow Connector 28"/>
          <p:cNvCxnSpPr>
            <a:cxnSpLocks/>
            <a:stCxn id="9" idx="1"/>
          </p:cNvCxnSpPr>
          <p:nvPr/>
        </p:nvCxnSpPr>
        <p:spPr>
          <a:xfrm flipH="1">
            <a:off x="2667000" y="4373650"/>
            <a:ext cx="5023160" cy="88415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cxnSpLocks/>
            <a:stCxn id="9" idx="1"/>
          </p:cNvCxnSpPr>
          <p:nvPr/>
        </p:nvCxnSpPr>
        <p:spPr>
          <a:xfrm flipH="1">
            <a:off x="3810000" y="4373649"/>
            <a:ext cx="3880160" cy="124277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cxnSpLocks/>
            <a:stCxn id="9" idx="1"/>
          </p:cNvCxnSpPr>
          <p:nvPr/>
        </p:nvCxnSpPr>
        <p:spPr>
          <a:xfrm flipH="1">
            <a:off x="7010400" y="4373650"/>
            <a:ext cx="679760" cy="66171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cxnSpLocks/>
            <a:stCxn id="9" idx="1"/>
          </p:cNvCxnSpPr>
          <p:nvPr/>
        </p:nvCxnSpPr>
        <p:spPr>
          <a:xfrm flipH="1">
            <a:off x="7010400" y="4373650"/>
            <a:ext cx="679760" cy="179855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7391400" y="22860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Emergency Services Data Processing Example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637" y="6174951"/>
            <a:ext cx="2013726" cy="40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999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3.05556E-6 0 L -0.19393 -0.06687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05" y="-33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0.19393 -0.06687 L 0.00382 -0.00046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78" y="3309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  <p:bldP spid="11" grpId="0"/>
      <p:bldP spid="12" grpId="0" animBg="1"/>
      <p:bldP spid="12" grpId="1" animBg="1"/>
      <p:bldP spid="24" grpId="0"/>
      <p:bldP spid="24" grpId="1"/>
      <p:bldP spid="25" grpId="0"/>
      <p:bldP spid="25" grpId="1"/>
      <p:bldP spid="26" grpId="0"/>
      <p:bldP spid="26" grpId="1"/>
      <p:bldP spid="3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E9C8E-EA38-6A40-961E-A72FB7C43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470003" cy="1325563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Example: Consistency</a:t>
            </a:r>
            <a:br>
              <a:rPr lang="en-US" sz="2800" dirty="0"/>
            </a:br>
            <a:r>
              <a:rPr lang="en-US" sz="2800" i="1" dirty="0"/>
              <a:t>Quality Analysis can only be Semi-Automated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37AB07-1EE9-1A4B-8099-E5A6F2026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2975" y="1869684"/>
            <a:ext cx="4180452" cy="4351338"/>
          </a:xfrm>
          <a:ln>
            <a:solidFill>
              <a:schemeClr val="accent1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33EB0B5-C409-F243-8314-12B4B4757AC8}"/>
              </a:ext>
            </a:extLst>
          </p:cNvPr>
          <p:cNvGrpSpPr/>
          <p:nvPr/>
        </p:nvGrpSpPr>
        <p:grpSpPr>
          <a:xfrm>
            <a:off x="6677491" y="365125"/>
            <a:ext cx="3679984" cy="6089967"/>
            <a:chOff x="6689065" y="600201"/>
            <a:chExt cx="3679984" cy="608996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B988A6D-1A4C-514B-BE76-25A1AE405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9065" y="600201"/>
              <a:ext cx="3679983" cy="800337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3FE3C22-A1C4-E148-9636-A7E84EF21C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89066" y="1400538"/>
              <a:ext cx="3679983" cy="528963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486905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873274"/>
            <a:ext cx="4593209" cy="594944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6"/>
            <a:ext cx="10515600" cy="56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Data Science Processes for Evidence-Based Policy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1024128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327972" y="1132885"/>
            <a:ext cx="4806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 Analytics Process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>
                <a:solidFill>
                  <a:schemeClr val="accent1"/>
                </a:solidFill>
              </a:rPr>
              <a:t>Data Fitness Analysis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5803265" y="2291738"/>
            <a:ext cx="5946283" cy="430887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38138" indent="0">
              <a:buNone/>
            </a:pPr>
            <a:r>
              <a:rPr lang="en-US" dirty="0"/>
              <a:t>The Data Preparation Phase includes the activities necessary to “fix” the issues of Quality, Structure, and Metadata discovered during Data Profiling – activities can include:</a:t>
            </a:r>
          </a:p>
          <a:p>
            <a:pPr lvl="1"/>
            <a:r>
              <a:rPr lang="en-US" sz="1600" dirty="0"/>
              <a:t>Cleansing</a:t>
            </a:r>
          </a:p>
          <a:p>
            <a:pPr lvl="2"/>
            <a:r>
              <a:rPr lang="en-US" sz="1400" dirty="0"/>
              <a:t>Missing Values</a:t>
            </a:r>
          </a:p>
          <a:p>
            <a:pPr lvl="2"/>
            <a:r>
              <a:rPr lang="en-US" sz="1400" dirty="0"/>
              <a:t>Date Formats</a:t>
            </a:r>
          </a:p>
          <a:p>
            <a:pPr lvl="2"/>
            <a:r>
              <a:rPr lang="en-US" sz="1400" dirty="0"/>
              <a:t>Nominal =&gt; numeric</a:t>
            </a:r>
          </a:p>
          <a:p>
            <a:pPr lvl="2"/>
            <a:r>
              <a:rPr lang="en-US" sz="1400" dirty="0"/>
              <a:t>Outliers</a:t>
            </a:r>
          </a:p>
          <a:p>
            <a:pPr lvl="2"/>
            <a:r>
              <a:rPr lang="en-US" sz="1400" dirty="0"/>
              <a:t>Inconsistent Data</a:t>
            </a:r>
          </a:p>
          <a:p>
            <a:pPr lvl="2"/>
            <a:r>
              <a:rPr lang="en-US" sz="1400" dirty="0"/>
              <a:t>De-duplication</a:t>
            </a:r>
          </a:p>
          <a:p>
            <a:pPr lvl="1"/>
            <a:r>
              <a:rPr lang="en-US" sz="1600" dirty="0"/>
              <a:t>Transformation</a:t>
            </a:r>
          </a:p>
          <a:p>
            <a:pPr lvl="2"/>
            <a:r>
              <a:rPr lang="en-US" sz="1400" dirty="0"/>
              <a:t>Aggregation</a:t>
            </a:r>
          </a:p>
          <a:p>
            <a:pPr lvl="2"/>
            <a:r>
              <a:rPr lang="en-US" sz="1400" dirty="0"/>
              <a:t>Normalization</a:t>
            </a:r>
          </a:p>
          <a:p>
            <a:pPr lvl="2"/>
            <a:r>
              <a:rPr lang="en-US" sz="1400" dirty="0"/>
              <a:t>Smoothing</a:t>
            </a:r>
          </a:p>
          <a:p>
            <a:pPr lvl="2"/>
            <a:r>
              <a:rPr lang="en-US" sz="1400" dirty="0" err="1"/>
              <a:t>Winsorization</a:t>
            </a:r>
            <a:endParaRPr lang="en-US" sz="1400" dirty="0"/>
          </a:p>
          <a:p>
            <a:pPr lvl="2"/>
            <a:r>
              <a:rPr lang="en-US" sz="1400" dirty="0"/>
              <a:t>Feature Construction</a:t>
            </a:r>
          </a:p>
          <a:p>
            <a:pPr lvl="1"/>
            <a:r>
              <a:rPr lang="en-US" sz="1600" dirty="0"/>
              <a:t>Restructuring</a:t>
            </a:r>
          </a:p>
        </p:txBody>
      </p:sp>
    </p:spTree>
    <p:extLst>
      <p:ext uri="{BB962C8B-B14F-4D97-AF65-F5344CB8AC3E}">
        <p14:creationId xmlns:p14="http://schemas.microsoft.com/office/powerpoint/2010/main" val="39852598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873274"/>
            <a:ext cx="4593209" cy="594944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6"/>
            <a:ext cx="10515600" cy="56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Data Science Processes &amp; Platforms for Evidence-Based Policy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53684" r="30952" b="19361"/>
          <a:stretch/>
        </p:blipFill>
        <p:spPr>
          <a:xfrm>
            <a:off x="1024128" y="3544875"/>
            <a:ext cx="3558068" cy="210312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327972" y="1132885"/>
            <a:ext cx="4806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 Analytics Process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>
                <a:solidFill>
                  <a:schemeClr val="accent1"/>
                </a:solidFill>
              </a:rPr>
              <a:t>Data Fitness Analysis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Data Analysis &amp; Hypothesis Testing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62" b="19220"/>
          <a:stretch/>
        </p:blipFill>
        <p:spPr>
          <a:xfrm>
            <a:off x="6327972" y="2411840"/>
            <a:ext cx="4554447" cy="28346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568" y="3756871"/>
            <a:ext cx="3583055" cy="2690280"/>
          </a:xfrm>
          <a:prstGeom prst="rect">
            <a:avLst/>
          </a:prstGeom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427" y="3156534"/>
            <a:ext cx="3585956" cy="269028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7388" y="2720686"/>
            <a:ext cx="3367725" cy="252579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E73A07-88AF-5242-B2F9-70B72864F1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9214" y="1023722"/>
            <a:ext cx="3755934" cy="237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24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873274"/>
            <a:ext cx="4593209" cy="594944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6"/>
            <a:ext cx="10515600" cy="56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Data Science Processes &amp; Platforms for Evidence-Based Policy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80326" r="30952" b="9126"/>
          <a:stretch/>
        </p:blipFill>
        <p:spPr>
          <a:xfrm>
            <a:off x="1024128" y="5623560"/>
            <a:ext cx="3558068" cy="82296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327972" y="1132885"/>
            <a:ext cx="4806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/>
              <a:t>Data Presentation Process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265" y="1651299"/>
            <a:ext cx="4313035" cy="43837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546" y="1852391"/>
            <a:ext cx="5055568" cy="46526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78DFA4-EB7E-0A46-8446-EB4D86E57A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9214" y="1023722"/>
            <a:ext cx="3755934" cy="237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8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23799" y="-117050"/>
            <a:ext cx="6077763" cy="787234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6022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CLD3 - Data Science Processes &amp; Platforms for Evidence-Based Policy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91DD233-87D9-814B-B52A-51BE991B2C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039" y="931148"/>
            <a:ext cx="2418632" cy="1250628"/>
          </a:xfr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19D50EC1-23FE-6C40-A8FF-02C7FD3EB421}"/>
              </a:ext>
            </a:extLst>
          </p:cNvPr>
          <p:cNvCxnSpPr>
            <a:cxnSpLocks/>
            <a:stCxn id="4" idx="2"/>
          </p:cNvCxnSpPr>
          <p:nvPr/>
        </p:nvCxnSpPr>
        <p:spPr>
          <a:xfrm rot="16200000" flipH="1">
            <a:off x="1424293" y="2189837"/>
            <a:ext cx="795340" cy="779217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13164F8-4764-D746-A188-DEA7490EDFEF}"/>
              </a:ext>
            </a:extLst>
          </p:cNvPr>
          <p:cNvSpPr txBox="1"/>
          <p:nvPr/>
        </p:nvSpPr>
        <p:spPr>
          <a:xfrm>
            <a:off x="1569310" y="218177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DETAIL</a:t>
            </a:r>
          </a:p>
        </p:txBody>
      </p:sp>
    </p:spTree>
    <p:extLst>
      <p:ext uri="{BB962C8B-B14F-4D97-AF65-F5344CB8AC3E}">
        <p14:creationId xmlns:p14="http://schemas.microsoft.com/office/powerpoint/2010/main" val="2454850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96296E-6 L -0.21758 0.0002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85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873274"/>
            <a:ext cx="4593209" cy="59494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2" t="781" r="36066" b="82973"/>
          <a:stretch/>
        </p:blipFill>
        <p:spPr>
          <a:xfrm>
            <a:off x="1024128" y="931148"/>
            <a:ext cx="3802186" cy="1488371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5907740" y="947142"/>
            <a:ext cx="5446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Community Discovery Process</a:t>
            </a:r>
          </a:p>
        </p:txBody>
      </p:sp>
      <p:sp>
        <p:nvSpPr>
          <p:cNvPr id="9" name="Rectangle 8"/>
          <p:cNvSpPr/>
          <p:nvPr/>
        </p:nvSpPr>
        <p:spPr>
          <a:xfrm>
            <a:off x="5907740" y="1418151"/>
            <a:ext cx="5446060" cy="536813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171450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600" dirty="0">
                <a:latin typeface="Helvetica Light" charset="0"/>
                <a:ea typeface="Helvetica Light" charset="0"/>
                <a:cs typeface="Helvetica Light" charset="0"/>
              </a:rPr>
              <a:t>Facilitate preliminary </a:t>
            </a:r>
            <a:r>
              <a:rPr lang="en-US" sz="1600" b="1" dirty="0">
                <a:latin typeface="Helvetica Light" charset="0"/>
                <a:ea typeface="Helvetica Light" charset="0"/>
                <a:cs typeface="Helvetica Light" charset="0"/>
              </a:rPr>
              <a:t>problem identification &amp; hypothesis generation</a:t>
            </a:r>
            <a:r>
              <a:rPr lang="en-US" sz="1600" dirty="0">
                <a:latin typeface="Helvetica Light" charset="0"/>
                <a:ea typeface="Helvetica Light" charset="0"/>
                <a:cs typeface="Helvetica Light" charset="0"/>
              </a:rPr>
              <a:t> starts with critical community-leader-defined issues and good </a:t>
            </a:r>
            <a:r>
              <a:rPr lang="en-US" sz="1600" i="1" dirty="0">
                <a:latin typeface="Helvetica Light" charset="0"/>
                <a:ea typeface="Helvetica Light" charset="0"/>
                <a:cs typeface="Helvetica Light" charset="0"/>
              </a:rPr>
              <a:t>contextual assessment</a:t>
            </a:r>
          </a:p>
          <a:p>
            <a:pPr marL="628650" lvl="1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i="1" dirty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THIS SHOULD TAKE A </a:t>
            </a:r>
            <a:r>
              <a:rPr lang="en-US" b="1" i="1" dirty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LONG</a:t>
            </a:r>
            <a:r>
              <a:rPr lang="en-US" i="1" dirty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 TIME</a:t>
            </a:r>
          </a:p>
          <a:p>
            <a:pPr marL="628650" lvl="1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200" i="1" dirty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Biggest BANG for the BUCK for facilitated sessions is here</a:t>
            </a:r>
          </a:p>
          <a:p>
            <a:pPr marL="171450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600" dirty="0">
                <a:latin typeface="Helvetica Light" charset="0"/>
                <a:ea typeface="Helvetica Light" charset="0"/>
                <a:cs typeface="Helvetica Light" charset="0"/>
              </a:rPr>
              <a:t>Conduct </a:t>
            </a:r>
            <a:r>
              <a:rPr lang="en-US" sz="1600" b="1" dirty="0">
                <a:latin typeface="Helvetica Light" charset="0"/>
                <a:ea typeface="Helvetica Light" charset="0"/>
                <a:cs typeface="Helvetica Light" charset="0"/>
              </a:rPr>
              <a:t>data management system status discovery </a:t>
            </a:r>
            <a:r>
              <a:rPr lang="en-US" sz="1600" dirty="0">
                <a:latin typeface="Helvetica Light" charset="0"/>
                <a:ea typeface="Helvetica Light" charset="0"/>
                <a:cs typeface="Helvetica Light" charset="0"/>
              </a:rPr>
              <a:t>to ascertain methods and technologies currently employed </a:t>
            </a:r>
          </a:p>
          <a:p>
            <a:pPr marL="171450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600" dirty="0">
                <a:latin typeface="Helvetica Light" charset="0"/>
                <a:ea typeface="Helvetica Light" charset="0"/>
                <a:cs typeface="Helvetica Light" charset="0"/>
              </a:rPr>
              <a:t>Determine </a:t>
            </a:r>
            <a:r>
              <a:rPr lang="en-US" sz="1600" b="1" dirty="0">
                <a:latin typeface="Helvetica Light" charset="0"/>
                <a:ea typeface="Helvetica Light" charset="0"/>
                <a:cs typeface="Helvetica Light" charset="0"/>
              </a:rPr>
              <a:t>data storage and management capacity requirements </a:t>
            </a:r>
            <a:r>
              <a:rPr lang="en-US" sz="1600" dirty="0">
                <a:latin typeface="Helvetica Light" charset="0"/>
                <a:ea typeface="Helvetica Light" charset="0"/>
                <a:cs typeface="Helvetica Light" charset="0"/>
              </a:rPr>
              <a:t>of the entire process</a:t>
            </a:r>
          </a:p>
          <a:p>
            <a:pPr marL="171450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600" dirty="0">
                <a:latin typeface="Helvetica Light" charset="0"/>
                <a:ea typeface="Helvetica Light" charset="0"/>
                <a:cs typeface="Helvetica Light" charset="0"/>
              </a:rPr>
              <a:t>Conduct </a:t>
            </a:r>
            <a:r>
              <a:rPr lang="en-US" sz="1600" b="1" dirty="0">
                <a:latin typeface="Helvetica Light" charset="0"/>
                <a:ea typeface="Helvetica Light" charset="0"/>
                <a:cs typeface="Helvetica Light" charset="0"/>
              </a:rPr>
              <a:t>data analytics capabilities assessment – </a:t>
            </a:r>
            <a:r>
              <a:rPr lang="en-US" sz="1600" b="1" dirty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are they going to use a statistical model you build? Or do they just need better counts?</a:t>
            </a:r>
          </a:p>
          <a:p>
            <a:pPr marL="171450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600" dirty="0">
                <a:latin typeface="Helvetica Light" charset="0"/>
                <a:ea typeface="Helvetica Light" charset="0"/>
                <a:cs typeface="Helvetica Light" charset="0"/>
              </a:rPr>
              <a:t>Conduct </a:t>
            </a:r>
            <a:r>
              <a:rPr lang="en-US" sz="1600" b="1" dirty="0">
                <a:latin typeface="Helvetica Light" charset="0"/>
                <a:ea typeface="Helvetica Light" charset="0"/>
                <a:cs typeface="Helvetica Light" charset="0"/>
              </a:rPr>
              <a:t>data discovery and inventory </a:t>
            </a:r>
            <a:r>
              <a:rPr lang="en-US" sz="1600" dirty="0">
                <a:latin typeface="Helvetica Light" charset="0"/>
                <a:ea typeface="Helvetica Light" charset="0"/>
                <a:cs typeface="Helvetica Light" charset="0"/>
              </a:rPr>
              <a:t>process to identify potential data sources related to the specific issue areas </a:t>
            </a:r>
          </a:p>
          <a:p>
            <a:pPr marL="171450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600" dirty="0">
                <a:latin typeface="Helvetica Light" charset="0"/>
                <a:ea typeface="Helvetica Light" charset="0"/>
                <a:cs typeface="Helvetica Light" charset="0"/>
              </a:rPr>
              <a:t>Deploy </a:t>
            </a:r>
            <a:r>
              <a:rPr lang="en-US" sz="1600" b="1" dirty="0">
                <a:latin typeface="Helvetica Light" charset="0"/>
                <a:ea typeface="Helvetica Light" charset="0"/>
                <a:cs typeface="Helvetica Light" charset="0"/>
              </a:rPr>
              <a:t>data connection technologies </a:t>
            </a:r>
            <a:r>
              <a:rPr lang="en-US" sz="1600" dirty="0">
                <a:latin typeface="Helvetica Light" charset="0"/>
                <a:ea typeface="Helvetica Light" charset="0"/>
                <a:cs typeface="Helvetica Light" charset="0"/>
              </a:rPr>
              <a:t>as required by an already established data access plan to enable the data transfer and management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CAA85B-E852-F040-A796-D3F0FCE1B132}"/>
              </a:ext>
            </a:extLst>
          </p:cNvPr>
          <p:cNvSpPr txBox="1"/>
          <p:nvPr/>
        </p:nvSpPr>
        <p:spPr>
          <a:xfrm>
            <a:off x="1624839" y="3319358"/>
            <a:ext cx="33917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TAKE THE TIME TO PERMIT FOCUS TO OCCUR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TAKE THE TIME TO PERMIT FOCUS TO OCCUR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TAKE THE TIME TO PERMIT FOCUS TO OCCUR</a:t>
            </a:r>
          </a:p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A82BE20-6CC6-D640-B19B-00314C482B3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56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Data Science Processes &amp; Platforms for Evidence-Based Policy</a:t>
            </a:r>
          </a:p>
        </p:txBody>
      </p:sp>
    </p:spTree>
    <p:extLst>
      <p:ext uri="{BB962C8B-B14F-4D97-AF65-F5344CB8AC3E}">
        <p14:creationId xmlns:p14="http://schemas.microsoft.com/office/powerpoint/2010/main" val="103451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1B931A-F246-1B47-9034-9B0EC57AF118}"/>
              </a:ext>
            </a:extLst>
          </p:cNvPr>
          <p:cNvSpPr txBox="1">
            <a:spLocks/>
          </p:cNvSpPr>
          <p:nvPr/>
        </p:nvSpPr>
        <p:spPr>
          <a:xfrm>
            <a:off x="1126682" y="1559684"/>
            <a:ext cx="627934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rgbClr val="4F81BD"/>
                </a:solidFill>
              </a:rPr>
              <a:t>Example: Implementation Environment of the Virginia Longitudinal Data System</a:t>
            </a:r>
          </a:p>
        </p:txBody>
      </p:sp>
      <p:pic>
        <p:nvPicPr>
          <p:cNvPr id="5" name="Content Placeholder 3" descr="RegulatoryHeterogeneity.png">
            <a:extLst>
              <a:ext uri="{FF2B5EF4-FFF2-40B4-BE49-F238E27FC236}">
                <a16:creationId xmlns:a16="http://schemas.microsoft.com/office/drawing/2014/main" id="{512DF726-D416-D148-BA90-674D9E35A82D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 rotWithShape="1">
          <a:blip r:embed="rId3" cstate="print"/>
          <a:srcRect l="-352" r="-29"/>
          <a:stretch/>
        </p:blipFill>
        <p:spPr>
          <a:xfrm>
            <a:off x="7686602" y="1752214"/>
            <a:ext cx="3339361" cy="4525963"/>
          </a:xfrm>
          <a:prstGeom prst="roundRect">
            <a:avLst>
              <a:gd name="adj" fmla="val 8594"/>
            </a:avLst>
          </a:prstGeom>
          <a:solidFill>
            <a:schemeClr val="tx1"/>
          </a:solidFill>
          <a:ln w="19050">
            <a:solidFill>
              <a:schemeClr val="bg1">
                <a:lumMod val="5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7DFB75-6CA9-D043-9126-05AA599855D6}"/>
              </a:ext>
            </a:extLst>
          </p:cNvPr>
          <p:cNvSpPr txBox="1"/>
          <p:nvPr/>
        </p:nvSpPr>
        <p:spPr>
          <a:xfrm>
            <a:off x="838200" y="2549667"/>
            <a:ext cx="666240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en-US" sz="2000" dirty="0"/>
              <a:t>Multiple levels of statutory law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000" dirty="0"/>
              <a:t>Multiple implementations of regulatory law at each level of statutory law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000" dirty="0"/>
              <a:t>Most conservative interpretation of regulatory law becomes de facto standard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1E66D9-4C5D-7C45-95F0-C4FDA96CB79A}"/>
              </a:ext>
            </a:extLst>
          </p:cNvPr>
          <p:cNvSpPr/>
          <p:nvPr/>
        </p:nvSpPr>
        <p:spPr>
          <a:xfrm>
            <a:off x="838201" y="4280376"/>
            <a:ext cx="65678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“No one person , inside or outside a government agency, should be able to create a set of identified linked data records between partner agencies”</a:t>
            </a:r>
            <a:endParaRPr lang="en-US" sz="16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0FBA2B-3184-074C-8D36-41564D616636}"/>
              </a:ext>
            </a:extLst>
          </p:cNvPr>
          <p:cNvSpPr txBox="1"/>
          <p:nvPr/>
        </p:nvSpPr>
        <p:spPr>
          <a:xfrm>
            <a:off x="838200" y="4947635"/>
            <a:ext cx="65678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/>
              <a:t>Has a direct and significant effect on the potential success of the technical approach chosen – A Centralized, Hierarchical Data Warehouse will likely Fail!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Easy to see, if you look for it!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2754D9F-AA62-0146-8F43-322C0AC07FF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56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Data Science Processes for Evidence-Based Policy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B992A1-E335-9341-ADE5-5F531B7E5D94}"/>
              </a:ext>
            </a:extLst>
          </p:cNvPr>
          <p:cNvSpPr txBox="1"/>
          <p:nvPr/>
        </p:nvSpPr>
        <p:spPr>
          <a:xfrm>
            <a:off x="838200" y="856435"/>
            <a:ext cx="10515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Community Discovery Process</a:t>
            </a:r>
          </a:p>
          <a:p>
            <a:pPr algn="ctr"/>
            <a:r>
              <a:rPr lang="en-US" dirty="0"/>
              <a:t>Situation Analysis &amp; Hypothesis Generation: Context, Stakeholders, Joint-Visioning</a:t>
            </a:r>
          </a:p>
        </p:txBody>
      </p:sp>
    </p:spTree>
    <p:extLst>
      <p:ext uri="{BB962C8B-B14F-4D97-AF65-F5344CB8AC3E}">
        <p14:creationId xmlns:p14="http://schemas.microsoft.com/office/powerpoint/2010/main" val="1836376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498E1-9FE8-564C-B6FB-6A5C169D8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DF7CA-019B-8948-9B8D-F1574B0E1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the Language! e.g. Virginia Towns</a:t>
            </a:r>
          </a:p>
        </p:txBody>
      </p:sp>
    </p:spTree>
    <p:extLst>
      <p:ext uri="{BB962C8B-B14F-4D97-AF65-F5344CB8AC3E}">
        <p14:creationId xmlns:p14="http://schemas.microsoft.com/office/powerpoint/2010/main" val="897276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1024128" y="258797"/>
            <a:ext cx="4743653" cy="56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Data Discovery &amp; Inventory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934" y="365125"/>
            <a:ext cx="5018866" cy="6110439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873274"/>
            <a:ext cx="4593209" cy="59494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2" t="781" r="36066" b="82973"/>
          <a:stretch/>
        </p:blipFill>
        <p:spPr>
          <a:xfrm>
            <a:off x="1024128" y="931148"/>
            <a:ext cx="3802186" cy="1488371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731835"/>
            <a:ext cx="4743653" cy="3743729"/>
          </a:xfr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first step preliminary inventory</a:t>
            </a:r>
          </a:p>
          <a:p>
            <a:r>
              <a:rPr lang="en-US" sz="2400" dirty="0"/>
              <a:t>identify which sources are worthy of a deeper screening</a:t>
            </a:r>
          </a:p>
          <a:p>
            <a:r>
              <a:rPr lang="en-US" sz="2400" dirty="0"/>
              <a:t>includes 6 questions and a qualitative evaluation of purpose, data collection method, timeliness, selectivity, accessibility, and description</a:t>
            </a:r>
          </a:p>
        </p:txBody>
      </p:sp>
    </p:spTree>
    <p:extLst>
      <p:ext uri="{BB962C8B-B14F-4D97-AF65-F5344CB8AC3E}">
        <p14:creationId xmlns:p14="http://schemas.microsoft.com/office/powerpoint/2010/main" val="1755362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873274"/>
            <a:ext cx="4593209" cy="59494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2" t="781" r="36066" b="82973"/>
          <a:stretch/>
        </p:blipFill>
        <p:spPr>
          <a:xfrm>
            <a:off x="1024128" y="931148"/>
            <a:ext cx="3802186" cy="1488371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731835"/>
            <a:ext cx="4743653" cy="3743729"/>
          </a:xfrm>
          <a:solidFill>
            <a:srgbClr val="FFFFFF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400" dirty="0"/>
              <a:t>Conducted on a selected subset from inventory</a:t>
            </a:r>
          </a:p>
          <a:p>
            <a:r>
              <a:rPr lang="en-US" sz="2400" dirty="0"/>
              <a:t>Much deeper dive</a:t>
            </a:r>
          </a:p>
          <a:p>
            <a:r>
              <a:rPr lang="en-US" sz="2400" dirty="0"/>
              <a:t>Output is a subset of data sets selected for acquisition and initial analysis of their fitness for analysis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3755" y="365125"/>
            <a:ext cx="4540045" cy="616149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1D25D29-F296-3547-AFCE-5C7991AED71D}"/>
              </a:ext>
            </a:extLst>
          </p:cNvPr>
          <p:cNvSpPr txBox="1">
            <a:spLocks/>
          </p:cNvSpPr>
          <p:nvPr/>
        </p:nvSpPr>
        <p:spPr>
          <a:xfrm>
            <a:off x="1024128" y="258797"/>
            <a:ext cx="4743653" cy="56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Data Discovery &amp; Inventory</a:t>
            </a:r>
          </a:p>
        </p:txBody>
      </p:sp>
    </p:spTree>
    <p:extLst>
      <p:ext uri="{BB962C8B-B14F-4D97-AF65-F5344CB8AC3E}">
        <p14:creationId xmlns:p14="http://schemas.microsoft.com/office/powerpoint/2010/main" val="312771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873274"/>
            <a:ext cx="4593209" cy="594944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6"/>
            <a:ext cx="10515600" cy="56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Data Science Processes for Evidence-Based Policy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18153" r="30952" b="57292"/>
          <a:stretch/>
        </p:blipFill>
        <p:spPr>
          <a:xfrm>
            <a:off x="1102944" y="1740351"/>
            <a:ext cx="3558068" cy="191588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405282" y="1132885"/>
            <a:ext cx="4948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 Management Process &amp; Platform</a:t>
            </a:r>
          </a:p>
        </p:txBody>
      </p:sp>
      <p:sp>
        <p:nvSpPr>
          <p:cNvPr id="2" name="Rectangle 1"/>
          <p:cNvSpPr/>
          <p:nvPr/>
        </p:nvSpPr>
        <p:spPr>
          <a:xfrm>
            <a:off x="6405282" y="1734732"/>
            <a:ext cx="4948518" cy="4624343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171450" indent="-171450">
              <a:spcBef>
                <a:spcPts val="135"/>
              </a:spcBef>
              <a:spcAft>
                <a:spcPts val="300"/>
              </a:spcAft>
              <a:buFont typeface="Courier New" charset="0"/>
              <a:buChar char="-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Establish </a:t>
            </a:r>
            <a:r>
              <a:rPr lang="en-US" sz="1400" b="1" dirty="0">
                <a:latin typeface="Helvetica Light" charset="0"/>
                <a:ea typeface="Helvetica Light" charset="0"/>
                <a:cs typeface="Helvetica Light" charset="0"/>
              </a:rPr>
              <a:t>type and method of data transfer</a:t>
            </a:r>
          </a:p>
          <a:p>
            <a:pPr marL="628650" lvl="1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pushed to or pulled into the cooperative platform?</a:t>
            </a:r>
          </a:p>
          <a:p>
            <a:pPr marL="628650" lvl="1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staying where it is and being dynamically queried in a federated manner as needed?</a:t>
            </a:r>
          </a:p>
          <a:p>
            <a:pPr marL="171450" indent="-171450">
              <a:spcBef>
                <a:spcPts val="135"/>
              </a:spcBef>
              <a:spcAft>
                <a:spcPts val="300"/>
              </a:spcAft>
              <a:buFont typeface="Courier New" charset="0"/>
              <a:buChar char="-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Establish the </a:t>
            </a:r>
            <a:r>
              <a:rPr lang="en-US" sz="1400" b="1" dirty="0">
                <a:latin typeface="Helvetica Light" charset="0"/>
                <a:ea typeface="Helvetica Light" charset="0"/>
                <a:cs typeface="Helvetica Light" charset="0"/>
              </a:rPr>
              <a:t>best transfer protocol(s) </a:t>
            </a: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to use given the types and method of transfer </a:t>
            </a:r>
          </a:p>
          <a:p>
            <a:pPr marL="628650" lvl="1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e.g. SFTP, secure Dropbox, secured REST API, VT SAFR-Data Adapter for secure federated queries</a:t>
            </a:r>
          </a:p>
          <a:p>
            <a:pPr marL="628650" lvl="1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Establish designed collection systems (e.g. behavioral experiments)</a:t>
            </a:r>
          </a:p>
          <a:p>
            <a:pPr marL="171450" indent="-171450">
              <a:spcBef>
                <a:spcPts val="135"/>
              </a:spcBef>
              <a:spcAft>
                <a:spcPts val="300"/>
              </a:spcAft>
              <a:buFont typeface="Courier New" charset="0"/>
              <a:buChar char="-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Establish </a:t>
            </a:r>
            <a:r>
              <a:rPr lang="en-US" sz="1400" b="1" dirty="0">
                <a:latin typeface="Helvetica Light" charset="0"/>
                <a:ea typeface="Helvetica Light" charset="0"/>
                <a:cs typeface="Helvetica Light" charset="0"/>
              </a:rPr>
              <a:t>data marshaling processes</a:t>
            </a:r>
          </a:p>
          <a:p>
            <a:pPr marL="628650" lvl="1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system mediation logic, data pipeline and data transformation, transfer schedule, and data provenance maintenance</a:t>
            </a:r>
          </a:p>
          <a:p>
            <a:pPr marL="171450" indent="-171450">
              <a:spcBef>
                <a:spcPts val="135"/>
              </a:spcBef>
              <a:spcAft>
                <a:spcPts val="300"/>
              </a:spcAft>
              <a:buFont typeface="Courier New" charset="0"/>
              <a:buChar char="-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Establish </a:t>
            </a:r>
            <a:r>
              <a:rPr lang="en-US" sz="1400" b="1" dirty="0">
                <a:latin typeface="Helvetica Light" charset="0"/>
                <a:ea typeface="Helvetica Light" charset="0"/>
                <a:cs typeface="Helvetica Light" charset="0"/>
              </a:rPr>
              <a:t>secure data storage procedures </a:t>
            </a:r>
          </a:p>
          <a:p>
            <a:pPr marL="628650" lvl="1" indent="-171450">
              <a:spcBef>
                <a:spcPts val="135"/>
              </a:spcBef>
              <a:spcAft>
                <a:spcPts val="600"/>
              </a:spcAft>
              <a:buFont typeface="Courier New" charset="0"/>
              <a:buChar char="-"/>
            </a:pP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e.g. each project  being stored on a new project-dedicated encrypted partition, original data being stored as non-removable and non-editable</a:t>
            </a:r>
          </a:p>
        </p:txBody>
      </p:sp>
    </p:spTree>
    <p:extLst>
      <p:ext uri="{BB962C8B-B14F-4D97-AF65-F5344CB8AC3E}">
        <p14:creationId xmlns:p14="http://schemas.microsoft.com/office/powerpoint/2010/main" val="9942236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8bUyv4vuuZLqHJqBQUyinS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3013</Words>
  <Application>Microsoft Macintosh PowerPoint</Application>
  <PresentationFormat>Widescreen</PresentationFormat>
  <Paragraphs>633</Paragraphs>
  <Slides>35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Arial</vt:lpstr>
      <vt:lpstr>Arial Narrow</vt:lpstr>
      <vt:lpstr>Calibri</vt:lpstr>
      <vt:lpstr>Calibri Light</vt:lpstr>
      <vt:lpstr>Courier New</vt:lpstr>
      <vt:lpstr>Gill Sans Light</vt:lpstr>
      <vt:lpstr>Helvetica</vt:lpstr>
      <vt:lpstr>Helvetica Light</vt:lpstr>
      <vt:lpstr>Helvetica Neue</vt:lpstr>
      <vt:lpstr>Raleway</vt:lpstr>
      <vt:lpstr>Office Theme</vt:lpstr>
      <vt:lpstr>CLD3 - Data Science Processes for Evidence-Based Policy</vt:lpstr>
      <vt:lpstr>CLD3 - Data Science Processes &amp; Platforms for Evidence-Based Policy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Example: Consistency Quality Analysis can only be Semi-Automated</vt:lpstr>
      <vt:lpstr>PowerPoint Presentation</vt:lpstr>
      <vt:lpstr>PowerPoint Presentation</vt:lpstr>
      <vt:lpstr>PowerPoint Presentation</vt:lpstr>
      <vt:lpstr>CLD3 - Data Science Processes &amp; Platforms for Evidence-Based Policy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CLD3 - Data Science Processes for Evidence-Based Policy</dc:title>
  <dc:creator>Schroeder, Aaron (ads7fg)</dc:creator>
  <cp:lastModifiedBy>Schroeder, Aaron (ads7fg)</cp:lastModifiedBy>
  <cp:revision>1</cp:revision>
  <dcterms:created xsi:type="dcterms:W3CDTF">2019-06-05T11:07:41Z</dcterms:created>
  <dcterms:modified xsi:type="dcterms:W3CDTF">2019-06-05T11:08:43Z</dcterms:modified>
</cp:coreProperties>
</file>

<file path=docProps/thumbnail.jpeg>
</file>